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 id="2147483746" r:id="rId3"/>
    <p:sldMasterId id="2147483774" r:id="rId4"/>
    <p:sldMasterId id="2147483802" r:id="rId5"/>
  </p:sldMasterIdLst>
  <p:notesMasterIdLst>
    <p:notesMasterId r:id="rId44"/>
  </p:notesMasterIdLst>
  <p:sldIdLst>
    <p:sldId id="332" r:id="rId6"/>
    <p:sldId id="333" r:id="rId7"/>
    <p:sldId id="334" r:id="rId8"/>
    <p:sldId id="365" r:id="rId9"/>
    <p:sldId id="335" r:id="rId10"/>
    <p:sldId id="336" r:id="rId11"/>
    <p:sldId id="337" r:id="rId12"/>
    <p:sldId id="338" r:id="rId13"/>
    <p:sldId id="339" r:id="rId14"/>
    <p:sldId id="357" r:id="rId15"/>
    <p:sldId id="340" r:id="rId16"/>
    <p:sldId id="263" r:id="rId17"/>
    <p:sldId id="265" r:id="rId18"/>
    <p:sldId id="266" r:id="rId19"/>
    <p:sldId id="267" r:id="rId20"/>
    <p:sldId id="268" r:id="rId21"/>
    <p:sldId id="269" r:id="rId22"/>
    <p:sldId id="271" r:id="rId23"/>
    <p:sldId id="274" r:id="rId24"/>
    <p:sldId id="275" r:id="rId25"/>
    <p:sldId id="276" r:id="rId26"/>
    <p:sldId id="277" r:id="rId27"/>
    <p:sldId id="358" r:id="rId28"/>
    <p:sldId id="355" r:id="rId29"/>
    <p:sldId id="363" r:id="rId30"/>
    <p:sldId id="360" r:id="rId31"/>
    <p:sldId id="359" r:id="rId32"/>
    <p:sldId id="361" r:id="rId33"/>
    <p:sldId id="341" r:id="rId34"/>
    <p:sldId id="342" r:id="rId35"/>
    <p:sldId id="343" r:id="rId36"/>
    <p:sldId id="344" r:id="rId37"/>
    <p:sldId id="352" r:id="rId38"/>
    <p:sldId id="353" r:id="rId39"/>
    <p:sldId id="362" r:id="rId40"/>
    <p:sldId id="364" r:id="rId41"/>
    <p:sldId id="354" r:id="rId42"/>
    <p:sldId id="35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AE"/>
    <a:srgbClr val="666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0186" autoAdjust="0"/>
  </p:normalViewPr>
  <p:slideViewPr>
    <p:cSldViewPr snapToGrid="0">
      <p:cViewPr varScale="1">
        <p:scale>
          <a:sx n="78" d="100"/>
          <a:sy n="78" d="100"/>
        </p:scale>
        <p:origin x="1531" y="67"/>
      </p:cViewPr>
      <p:guideLst>
        <p:guide orient="horz" pos="2160"/>
        <p:guide pos="288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E2B46-A1E6-4407-B0FA-962E20BF526A}"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US"/>
        </a:p>
      </dgm:t>
    </dgm:pt>
    <dgm:pt modelId="{EEE1087B-B47A-4A9F-A040-49A8F263C270}">
      <dgm:prSet phldrT="[Text]"/>
      <dgm:spPr/>
      <dgm:t>
        <a:bodyPr/>
        <a:lstStyle/>
        <a:p>
          <a:r>
            <a:rPr lang="en-US" dirty="0"/>
            <a:t>Phase 1: 2011-2013</a:t>
          </a:r>
        </a:p>
      </dgm:t>
    </dgm:pt>
    <dgm:pt modelId="{3EE64C74-2838-42AC-957B-131A3D26B19D}" type="parTrans" cxnId="{D6D998A2-7654-45A4-9D24-55560381F07A}">
      <dgm:prSet/>
      <dgm:spPr/>
      <dgm:t>
        <a:bodyPr/>
        <a:lstStyle/>
        <a:p>
          <a:endParaRPr lang="en-US"/>
        </a:p>
      </dgm:t>
    </dgm:pt>
    <dgm:pt modelId="{CC0F895A-FAD8-4065-A7CB-E38EB7E8EBB9}" type="sibTrans" cxnId="{D6D998A2-7654-45A4-9D24-55560381F07A}">
      <dgm:prSet/>
      <dgm:spPr/>
      <dgm:t>
        <a:bodyPr/>
        <a:lstStyle/>
        <a:p>
          <a:endParaRPr lang="en-US"/>
        </a:p>
      </dgm:t>
    </dgm:pt>
    <dgm:pt modelId="{B2AAFA08-2994-4611-8D16-9BE5560C48F3}">
      <dgm:prSet phldrT="[Text]"/>
      <dgm:spPr/>
      <dgm:t>
        <a:bodyPr/>
        <a:lstStyle/>
        <a:p>
          <a:r>
            <a:rPr lang="en-US" dirty="0"/>
            <a:t>Planning- States began to plan</a:t>
          </a:r>
        </a:p>
        <a:p>
          <a:endParaRPr lang="en-US" dirty="0"/>
        </a:p>
        <a:p>
          <a:r>
            <a:rPr lang="en-US" dirty="0"/>
            <a:t>0 states with operational systems</a:t>
          </a:r>
        </a:p>
        <a:p>
          <a:endParaRPr lang="en-US" dirty="0"/>
        </a:p>
        <a:p>
          <a:r>
            <a:rPr lang="en-US" dirty="0"/>
            <a:t>Approximately 20 states planning</a:t>
          </a:r>
        </a:p>
        <a:p>
          <a:endParaRPr lang="en-US" dirty="0"/>
        </a:p>
        <a:p>
          <a:endParaRPr lang="en-US" dirty="0"/>
        </a:p>
      </dgm:t>
    </dgm:pt>
    <dgm:pt modelId="{811D3299-BB82-481E-BF82-0449DE879F2D}" type="parTrans" cxnId="{96C0B429-6E86-428A-A0B0-48E0C10458C2}">
      <dgm:prSet/>
      <dgm:spPr/>
      <dgm:t>
        <a:bodyPr/>
        <a:lstStyle/>
        <a:p>
          <a:endParaRPr lang="en-US"/>
        </a:p>
      </dgm:t>
    </dgm:pt>
    <dgm:pt modelId="{245AAF4A-BBA2-4F5B-BF3C-C87E599A2C9C}" type="sibTrans" cxnId="{96C0B429-6E86-428A-A0B0-48E0C10458C2}">
      <dgm:prSet/>
      <dgm:spPr/>
      <dgm:t>
        <a:bodyPr/>
        <a:lstStyle/>
        <a:p>
          <a:endParaRPr lang="en-US"/>
        </a:p>
      </dgm:t>
    </dgm:pt>
    <dgm:pt modelId="{1B0FDACD-F1E6-4513-A746-F366336758F9}">
      <dgm:prSet phldrT="[Text]"/>
      <dgm:spPr/>
      <dgm:t>
        <a:bodyPr/>
        <a:lstStyle/>
        <a:p>
          <a:r>
            <a:rPr lang="en-US" dirty="0"/>
            <a:t>Phase 2 2013-2015</a:t>
          </a:r>
        </a:p>
      </dgm:t>
    </dgm:pt>
    <dgm:pt modelId="{258315B7-2E93-4D6E-B097-59313744590C}" type="parTrans" cxnId="{FB0792CC-E424-4718-A0BB-CE1EB12FA701}">
      <dgm:prSet/>
      <dgm:spPr/>
      <dgm:t>
        <a:bodyPr/>
        <a:lstStyle/>
        <a:p>
          <a:endParaRPr lang="en-US"/>
        </a:p>
      </dgm:t>
    </dgm:pt>
    <dgm:pt modelId="{077FCBF8-210E-41A3-9EC5-6AB679225355}" type="sibTrans" cxnId="{FB0792CC-E424-4718-A0BB-CE1EB12FA701}">
      <dgm:prSet/>
      <dgm:spPr/>
      <dgm:t>
        <a:bodyPr/>
        <a:lstStyle/>
        <a:p>
          <a:endParaRPr lang="en-US"/>
        </a:p>
      </dgm:t>
    </dgm:pt>
    <dgm:pt modelId="{8897FFB7-4555-4900-9AEC-197BC5EF8854}">
      <dgm:prSet phldrT="[Text]"/>
      <dgm:spPr/>
      <dgm:t>
        <a:bodyPr/>
        <a:lstStyle/>
        <a:p>
          <a:r>
            <a:rPr lang="en-US" dirty="0"/>
            <a:t>Implementation</a:t>
          </a:r>
        </a:p>
        <a:p>
          <a:endParaRPr lang="en-US" dirty="0"/>
        </a:p>
        <a:p>
          <a:r>
            <a:rPr lang="en-US" dirty="0"/>
            <a:t>0 states with operational systems</a:t>
          </a:r>
        </a:p>
        <a:p>
          <a:endParaRPr lang="en-US" dirty="0"/>
        </a:p>
        <a:p>
          <a:r>
            <a:rPr lang="en-US" dirty="0"/>
            <a:t>Approximately 31 states planning</a:t>
          </a:r>
        </a:p>
        <a:p>
          <a:endParaRPr lang="en-US" dirty="0"/>
        </a:p>
        <a:p>
          <a:r>
            <a:rPr lang="en-US" dirty="0"/>
            <a:t>Over 20 with functioning, implemented data governance</a:t>
          </a:r>
        </a:p>
      </dgm:t>
    </dgm:pt>
    <dgm:pt modelId="{08C8DFB5-0B59-4491-8797-CF9CFAA93308}" type="parTrans" cxnId="{C5AF35E1-420A-4BE2-8853-CA4B83ABC9AE}">
      <dgm:prSet/>
      <dgm:spPr/>
      <dgm:t>
        <a:bodyPr/>
        <a:lstStyle/>
        <a:p>
          <a:endParaRPr lang="en-US"/>
        </a:p>
      </dgm:t>
    </dgm:pt>
    <dgm:pt modelId="{20A385C4-E2D6-413E-A165-EB1E4A603825}" type="sibTrans" cxnId="{C5AF35E1-420A-4BE2-8853-CA4B83ABC9AE}">
      <dgm:prSet/>
      <dgm:spPr/>
      <dgm:t>
        <a:bodyPr/>
        <a:lstStyle/>
        <a:p>
          <a:endParaRPr lang="en-US"/>
        </a:p>
      </dgm:t>
    </dgm:pt>
    <dgm:pt modelId="{24E62DE6-0DB8-4EA3-94D5-3390C8D308BD}">
      <dgm:prSet phldrT="[Text]"/>
      <dgm:spPr/>
      <dgm:t>
        <a:bodyPr/>
        <a:lstStyle/>
        <a:p>
          <a:r>
            <a:rPr lang="en-US" dirty="0"/>
            <a:t>Phase 3: 2016- Present</a:t>
          </a:r>
        </a:p>
      </dgm:t>
    </dgm:pt>
    <dgm:pt modelId="{A8E01CF7-AA54-41BF-9463-6C239A882B59}" type="parTrans" cxnId="{2BA8AAA2-CDAB-4C6F-B764-F8C2D11BDD53}">
      <dgm:prSet/>
      <dgm:spPr/>
      <dgm:t>
        <a:bodyPr/>
        <a:lstStyle/>
        <a:p>
          <a:endParaRPr lang="en-US"/>
        </a:p>
      </dgm:t>
    </dgm:pt>
    <dgm:pt modelId="{0FC7CC11-5179-431E-B91F-D63B091D9CFC}" type="sibTrans" cxnId="{2BA8AAA2-CDAB-4C6F-B764-F8C2D11BDD53}">
      <dgm:prSet/>
      <dgm:spPr/>
      <dgm:t>
        <a:bodyPr/>
        <a:lstStyle/>
        <a:p>
          <a:endParaRPr lang="en-US"/>
        </a:p>
      </dgm:t>
    </dgm:pt>
    <dgm:pt modelId="{02DDD86A-FF19-48E1-97B7-BCA59129D47C}">
      <dgm:prSet phldrT="[Text]"/>
      <dgm:spPr/>
      <dgm:t>
        <a:bodyPr/>
        <a:lstStyle/>
        <a:p>
          <a:r>
            <a:rPr lang="en-US" dirty="0"/>
            <a:t>Operational</a:t>
          </a:r>
        </a:p>
        <a:p>
          <a:endParaRPr lang="en-US" dirty="0"/>
        </a:p>
        <a:p>
          <a:r>
            <a:rPr lang="en-US" dirty="0"/>
            <a:t>3 states with operational systems</a:t>
          </a:r>
        </a:p>
        <a:p>
          <a:endParaRPr lang="en-US" dirty="0"/>
        </a:p>
        <a:p>
          <a:r>
            <a:rPr lang="en-US" dirty="0"/>
            <a:t>Approximately 37 states planning </a:t>
          </a:r>
        </a:p>
        <a:p>
          <a:endParaRPr lang="en-US" dirty="0"/>
        </a:p>
        <a:p>
          <a:r>
            <a:rPr lang="en-US" dirty="0"/>
            <a:t>Over 25 with functioning, implemented data governance</a:t>
          </a:r>
        </a:p>
      </dgm:t>
    </dgm:pt>
    <dgm:pt modelId="{E3D7F95C-D26C-42F4-BEAE-A5E23E64A870}" type="parTrans" cxnId="{8E633A97-52E7-44FB-B7BD-03417198CB9D}">
      <dgm:prSet/>
      <dgm:spPr/>
      <dgm:t>
        <a:bodyPr/>
        <a:lstStyle/>
        <a:p>
          <a:endParaRPr lang="en-US"/>
        </a:p>
      </dgm:t>
    </dgm:pt>
    <dgm:pt modelId="{9BA17A45-7B12-43BE-8D19-2C714224DC20}" type="sibTrans" cxnId="{8E633A97-52E7-44FB-B7BD-03417198CB9D}">
      <dgm:prSet/>
      <dgm:spPr/>
      <dgm:t>
        <a:bodyPr/>
        <a:lstStyle/>
        <a:p>
          <a:endParaRPr lang="en-US"/>
        </a:p>
      </dgm:t>
    </dgm:pt>
    <dgm:pt modelId="{AE511661-F65D-41ED-9C05-EFB7B7EBF863}">
      <dgm:prSet phldrT="[Text]"/>
      <dgm:spPr/>
      <dgm:t>
        <a:bodyPr/>
        <a:lstStyle/>
        <a:p>
          <a:pPr algn="ctr"/>
          <a:r>
            <a:rPr lang="en-US"/>
            <a:t>Phase </a:t>
          </a:r>
          <a:r>
            <a:rPr lang="en-US" dirty="0"/>
            <a:t>4: TBD</a:t>
          </a:r>
        </a:p>
      </dgm:t>
    </dgm:pt>
    <dgm:pt modelId="{8AE95F7B-3501-4B36-BC56-60878215C30C}" type="parTrans" cxnId="{15E9A538-18F2-4099-BD63-575EF8D203F6}">
      <dgm:prSet/>
      <dgm:spPr/>
      <dgm:t>
        <a:bodyPr/>
        <a:lstStyle/>
        <a:p>
          <a:endParaRPr lang="en-US"/>
        </a:p>
      </dgm:t>
    </dgm:pt>
    <dgm:pt modelId="{1FA2C7ED-9F58-4A65-AFD7-695BCD6ED668}" type="sibTrans" cxnId="{15E9A538-18F2-4099-BD63-575EF8D203F6}">
      <dgm:prSet/>
      <dgm:spPr/>
      <dgm:t>
        <a:bodyPr/>
        <a:lstStyle/>
        <a:p>
          <a:endParaRPr lang="en-US"/>
        </a:p>
      </dgm:t>
    </dgm:pt>
    <dgm:pt modelId="{94B9A0EE-EF49-4CC1-B251-7241145B635F}">
      <dgm:prSet/>
      <dgm:spPr/>
      <dgm:t>
        <a:bodyPr/>
        <a:lstStyle/>
        <a:p>
          <a:r>
            <a:rPr lang="en-US" dirty="0"/>
            <a:t>Evaluation and Data Use</a:t>
          </a:r>
        </a:p>
        <a:p>
          <a:endParaRPr lang="en-US" dirty="0"/>
        </a:p>
        <a:p>
          <a:r>
            <a:rPr lang="en-US" dirty="0"/>
            <a:t>Mores states with operational systems and examples of data use to inform decisions</a:t>
          </a:r>
        </a:p>
        <a:p>
          <a:endParaRPr lang="en-US" dirty="0"/>
        </a:p>
      </dgm:t>
    </dgm:pt>
    <dgm:pt modelId="{924D267C-0438-45EA-8A7F-0457332F5A55}" type="parTrans" cxnId="{B943005D-0653-436F-9F0B-E487BDC76C50}">
      <dgm:prSet/>
      <dgm:spPr/>
      <dgm:t>
        <a:bodyPr/>
        <a:lstStyle/>
        <a:p>
          <a:endParaRPr lang="en-US"/>
        </a:p>
      </dgm:t>
    </dgm:pt>
    <dgm:pt modelId="{499ACF2D-1B64-4342-B32F-81E51ECBEACE}" type="sibTrans" cxnId="{B943005D-0653-436F-9F0B-E487BDC76C50}">
      <dgm:prSet/>
      <dgm:spPr/>
      <dgm:t>
        <a:bodyPr/>
        <a:lstStyle/>
        <a:p>
          <a:endParaRPr lang="en-US"/>
        </a:p>
      </dgm:t>
    </dgm:pt>
    <dgm:pt modelId="{93E29CF1-6D0F-45CE-8245-15470B255559}" type="pres">
      <dgm:prSet presAssocID="{79EE2B46-A1E6-4407-B0FA-962E20BF526A}" presName="Name0" presStyleCnt="0">
        <dgm:presLayoutVars>
          <dgm:chMax val="7"/>
          <dgm:chPref val="5"/>
          <dgm:dir/>
          <dgm:animOne val="branch"/>
          <dgm:animLvl val="lvl"/>
        </dgm:presLayoutVars>
      </dgm:prSet>
      <dgm:spPr/>
    </dgm:pt>
    <dgm:pt modelId="{59023F6C-17CA-4B16-86ED-5BDF4DED0C6E}" type="pres">
      <dgm:prSet presAssocID="{AE511661-F65D-41ED-9C05-EFB7B7EBF863}" presName="ChildAccent4" presStyleCnt="0"/>
      <dgm:spPr/>
    </dgm:pt>
    <dgm:pt modelId="{5A24D5C0-6059-447D-BC6B-8CE42A7BD9DB}" type="pres">
      <dgm:prSet presAssocID="{AE511661-F65D-41ED-9C05-EFB7B7EBF863}" presName="ChildAccent" presStyleLbl="alignImgPlace1" presStyleIdx="0" presStyleCnt="4"/>
      <dgm:spPr/>
    </dgm:pt>
    <dgm:pt modelId="{F2797B22-F4D8-48E6-B6A6-D977D5ED645E}" type="pres">
      <dgm:prSet presAssocID="{AE511661-F65D-41ED-9C05-EFB7B7EBF863}" presName="Child4" presStyleLbl="revTx" presStyleIdx="0" presStyleCnt="0">
        <dgm:presLayoutVars>
          <dgm:chMax val="0"/>
          <dgm:chPref val="0"/>
          <dgm:bulletEnabled val="1"/>
        </dgm:presLayoutVars>
      </dgm:prSet>
      <dgm:spPr/>
    </dgm:pt>
    <dgm:pt modelId="{60743CF0-F0ED-4A15-BC3F-45AFD7B8A898}" type="pres">
      <dgm:prSet presAssocID="{AE511661-F65D-41ED-9C05-EFB7B7EBF863}" presName="Parent4" presStyleLbl="node1" presStyleIdx="0" presStyleCnt="4">
        <dgm:presLayoutVars>
          <dgm:chMax val="2"/>
          <dgm:chPref val="1"/>
          <dgm:bulletEnabled val="1"/>
        </dgm:presLayoutVars>
      </dgm:prSet>
      <dgm:spPr/>
    </dgm:pt>
    <dgm:pt modelId="{62CEB359-6C5F-4F74-9EC4-FC76822DF759}" type="pres">
      <dgm:prSet presAssocID="{24E62DE6-0DB8-4EA3-94D5-3390C8D308BD}" presName="ChildAccent3" presStyleCnt="0"/>
      <dgm:spPr/>
    </dgm:pt>
    <dgm:pt modelId="{2448462C-797B-47AA-8541-FE65A3183409}" type="pres">
      <dgm:prSet presAssocID="{24E62DE6-0DB8-4EA3-94D5-3390C8D308BD}" presName="ChildAccent" presStyleLbl="alignImgPlace1" presStyleIdx="1" presStyleCnt="4"/>
      <dgm:spPr/>
    </dgm:pt>
    <dgm:pt modelId="{15B35F17-99C5-4663-92D6-3700173D13C7}" type="pres">
      <dgm:prSet presAssocID="{24E62DE6-0DB8-4EA3-94D5-3390C8D308BD}" presName="Child3" presStyleLbl="revTx" presStyleIdx="0" presStyleCnt="0">
        <dgm:presLayoutVars>
          <dgm:chMax val="0"/>
          <dgm:chPref val="0"/>
          <dgm:bulletEnabled val="1"/>
        </dgm:presLayoutVars>
      </dgm:prSet>
      <dgm:spPr/>
    </dgm:pt>
    <dgm:pt modelId="{AE6BF421-4B73-4ED8-AE67-B4BBEE910A3C}" type="pres">
      <dgm:prSet presAssocID="{24E62DE6-0DB8-4EA3-94D5-3390C8D308BD}" presName="Parent3" presStyleLbl="node1" presStyleIdx="1" presStyleCnt="4">
        <dgm:presLayoutVars>
          <dgm:chMax val="2"/>
          <dgm:chPref val="1"/>
          <dgm:bulletEnabled val="1"/>
        </dgm:presLayoutVars>
      </dgm:prSet>
      <dgm:spPr/>
    </dgm:pt>
    <dgm:pt modelId="{17D59BFE-C9BE-4323-AC16-1473351F4419}" type="pres">
      <dgm:prSet presAssocID="{1B0FDACD-F1E6-4513-A746-F366336758F9}" presName="ChildAccent2" presStyleCnt="0"/>
      <dgm:spPr/>
    </dgm:pt>
    <dgm:pt modelId="{F5F2BF93-F265-4CA7-B9FB-F6B27AE76830}" type="pres">
      <dgm:prSet presAssocID="{1B0FDACD-F1E6-4513-A746-F366336758F9}" presName="ChildAccent" presStyleLbl="alignImgPlace1" presStyleIdx="2" presStyleCnt="4"/>
      <dgm:spPr/>
    </dgm:pt>
    <dgm:pt modelId="{E0F36DB4-6BC8-43AB-9189-5CABB606477B}" type="pres">
      <dgm:prSet presAssocID="{1B0FDACD-F1E6-4513-A746-F366336758F9}" presName="Child2" presStyleLbl="revTx" presStyleIdx="0" presStyleCnt="0">
        <dgm:presLayoutVars>
          <dgm:chMax val="0"/>
          <dgm:chPref val="0"/>
          <dgm:bulletEnabled val="1"/>
        </dgm:presLayoutVars>
      </dgm:prSet>
      <dgm:spPr/>
    </dgm:pt>
    <dgm:pt modelId="{8413D045-A83B-4E1E-A5A8-E2A8C9F1A138}" type="pres">
      <dgm:prSet presAssocID="{1B0FDACD-F1E6-4513-A746-F366336758F9}" presName="Parent2" presStyleLbl="node1" presStyleIdx="2" presStyleCnt="4">
        <dgm:presLayoutVars>
          <dgm:chMax val="2"/>
          <dgm:chPref val="1"/>
          <dgm:bulletEnabled val="1"/>
        </dgm:presLayoutVars>
      </dgm:prSet>
      <dgm:spPr/>
    </dgm:pt>
    <dgm:pt modelId="{7408A461-1217-4643-8E84-DF19B027B1C0}" type="pres">
      <dgm:prSet presAssocID="{EEE1087B-B47A-4A9F-A040-49A8F263C270}" presName="ChildAccent1" presStyleCnt="0"/>
      <dgm:spPr/>
    </dgm:pt>
    <dgm:pt modelId="{78ADDD4B-0551-4414-833F-A1727094A703}" type="pres">
      <dgm:prSet presAssocID="{EEE1087B-B47A-4A9F-A040-49A8F263C270}" presName="ChildAccent" presStyleLbl="alignImgPlace1" presStyleIdx="3" presStyleCnt="4"/>
      <dgm:spPr/>
    </dgm:pt>
    <dgm:pt modelId="{6B26DF9D-5F47-4DA9-B53A-61A0914989D0}" type="pres">
      <dgm:prSet presAssocID="{EEE1087B-B47A-4A9F-A040-49A8F263C270}" presName="Child1" presStyleLbl="revTx" presStyleIdx="0" presStyleCnt="0">
        <dgm:presLayoutVars>
          <dgm:chMax val="0"/>
          <dgm:chPref val="0"/>
          <dgm:bulletEnabled val="1"/>
        </dgm:presLayoutVars>
      </dgm:prSet>
      <dgm:spPr/>
    </dgm:pt>
    <dgm:pt modelId="{B01CF74D-13F1-4AF2-B663-E91123DE2D45}" type="pres">
      <dgm:prSet presAssocID="{EEE1087B-B47A-4A9F-A040-49A8F263C270}" presName="Parent1" presStyleLbl="node1" presStyleIdx="3" presStyleCnt="4">
        <dgm:presLayoutVars>
          <dgm:chMax val="2"/>
          <dgm:chPref val="1"/>
          <dgm:bulletEnabled val="1"/>
        </dgm:presLayoutVars>
      </dgm:prSet>
      <dgm:spPr/>
    </dgm:pt>
  </dgm:ptLst>
  <dgm:cxnLst>
    <dgm:cxn modelId="{74256614-EBEE-40A8-97C3-CF3507DB6551}" type="presOf" srcId="{1B0FDACD-F1E6-4513-A746-F366336758F9}" destId="{8413D045-A83B-4E1E-A5A8-E2A8C9F1A138}" srcOrd="0" destOrd="0" presId="urn:microsoft.com/office/officeart/2011/layout/InterconnectedBlockProcess"/>
    <dgm:cxn modelId="{F79CDA1F-D06C-4CEA-9315-49A09D2AF27D}" type="presOf" srcId="{EEE1087B-B47A-4A9F-A040-49A8F263C270}" destId="{B01CF74D-13F1-4AF2-B663-E91123DE2D45}" srcOrd="0" destOrd="0" presId="urn:microsoft.com/office/officeart/2011/layout/InterconnectedBlockProcess"/>
    <dgm:cxn modelId="{96C0B429-6E86-428A-A0B0-48E0C10458C2}" srcId="{EEE1087B-B47A-4A9F-A040-49A8F263C270}" destId="{B2AAFA08-2994-4611-8D16-9BE5560C48F3}" srcOrd="0" destOrd="0" parTransId="{811D3299-BB82-481E-BF82-0449DE879F2D}" sibTransId="{245AAF4A-BBA2-4F5B-BF3C-C87E599A2C9C}"/>
    <dgm:cxn modelId="{15E9A538-18F2-4099-BD63-575EF8D203F6}" srcId="{79EE2B46-A1E6-4407-B0FA-962E20BF526A}" destId="{AE511661-F65D-41ED-9C05-EFB7B7EBF863}" srcOrd="3" destOrd="0" parTransId="{8AE95F7B-3501-4B36-BC56-60878215C30C}" sibTransId="{1FA2C7ED-9F58-4A65-AFD7-695BCD6ED668}"/>
    <dgm:cxn modelId="{B943005D-0653-436F-9F0B-E487BDC76C50}" srcId="{AE511661-F65D-41ED-9C05-EFB7B7EBF863}" destId="{94B9A0EE-EF49-4CC1-B251-7241145B635F}" srcOrd="0" destOrd="0" parTransId="{924D267C-0438-45EA-8A7F-0457332F5A55}" sibTransId="{499ACF2D-1B64-4342-B32F-81E51ECBEACE}"/>
    <dgm:cxn modelId="{7F6DFA6F-8074-4143-8CDB-2D3543F47424}" type="presOf" srcId="{94B9A0EE-EF49-4CC1-B251-7241145B635F}" destId="{F2797B22-F4D8-48E6-B6A6-D977D5ED645E}" srcOrd="1" destOrd="0" presId="urn:microsoft.com/office/officeart/2011/layout/InterconnectedBlockProcess"/>
    <dgm:cxn modelId="{8E633A97-52E7-44FB-B7BD-03417198CB9D}" srcId="{24E62DE6-0DB8-4EA3-94D5-3390C8D308BD}" destId="{02DDD86A-FF19-48E1-97B7-BCA59129D47C}" srcOrd="0" destOrd="0" parTransId="{E3D7F95C-D26C-42F4-BEAE-A5E23E64A870}" sibTransId="{9BA17A45-7B12-43BE-8D19-2C714224DC20}"/>
    <dgm:cxn modelId="{A5181F9C-D5C6-4036-974E-114F619297D9}" type="presOf" srcId="{B2AAFA08-2994-4611-8D16-9BE5560C48F3}" destId="{6B26DF9D-5F47-4DA9-B53A-61A0914989D0}" srcOrd="1" destOrd="0" presId="urn:microsoft.com/office/officeart/2011/layout/InterconnectedBlockProcess"/>
    <dgm:cxn modelId="{D6D998A2-7654-45A4-9D24-55560381F07A}" srcId="{79EE2B46-A1E6-4407-B0FA-962E20BF526A}" destId="{EEE1087B-B47A-4A9F-A040-49A8F263C270}" srcOrd="0" destOrd="0" parTransId="{3EE64C74-2838-42AC-957B-131A3D26B19D}" sibTransId="{CC0F895A-FAD8-4065-A7CB-E38EB7E8EBB9}"/>
    <dgm:cxn modelId="{2BA8AAA2-CDAB-4C6F-B764-F8C2D11BDD53}" srcId="{79EE2B46-A1E6-4407-B0FA-962E20BF526A}" destId="{24E62DE6-0DB8-4EA3-94D5-3390C8D308BD}" srcOrd="2" destOrd="0" parTransId="{A8E01CF7-AA54-41BF-9463-6C239A882B59}" sibTransId="{0FC7CC11-5179-431E-B91F-D63B091D9CFC}"/>
    <dgm:cxn modelId="{621B0DA8-0511-4C90-8CEC-285B1BA11543}" type="presOf" srcId="{AE511661-F65D-41ED-9C05-EFB7B7EBF863}" destId="{60743CF0-F0ED-4A15-BC3F-45AFD7B8A898}" srcOrd="0" destOrd="0" presId="urn:microsoft.com/office/officeart/2011/layout/InterconnectedBlockProcess"/>
    <dgm:cxn modelId="{3B7955B1-FE8D-4B7B-94CC-B9E19E09A0A2}" type="presOf" srcId="{94B9A0EE-EF49-4CC1-B251-7241145B635F}" destId="{5A24D5C0-6059-447D-BC6B-8CE42A7BD9DB}" srcOrd="0" destOrd="0" presId="urn:microsoft.com/office/officeart/2011/layout/InterconnectedBlockProcess"/>
    <dgm:cxn modelId="{34BA8EB3-6AFF-4432-8A85-D18B450A61A3}" type="presOf" srcId="{79EE2B46-A1E6-4407-B0FA-962E20BF526A}" destId="{93E29CF1-6D0F-45CE-8245-15470B255559}" srcOrd="0" destOrd="0" presId="urn:microsoft.com/office/officeart/2011/layout/InterconnectedBlockProcess"/>
    <dgm:cxn modelId="{281064BE-43F7-4ECE-9DF3-47F2EC7A9672}" type="presOf" srcId="{02DDD86A-FF19-48E1-97B7-BCA59129D47C}" destId="{2448462C-797B-47AA-8541-FE65A3183409}" srcOrd="0" destOrd="0" presId="urn:microsoft.com/office/officeart/2011/layout/InterconnectedBlockProcess"/>
    <dgm:cxn modelId="{C375B9C7-2211-4D51-8050-1795A4C80628}" type="presOf" srcId="{8897FFB7-4555-4900-9AEC-197BC5EF8854}" destId="{E0F36DB4-6BC8-43AB-9189-5CABB606477B}" srcOrd="1" destOrd="0" presId="urn:microsoft.com/office/officeart/2011/layout/InterconnectedBlockProcess"/>
    <dgm:cxn modelId="{905C64CC-7687-4359-B92C-CE1562CB8FBD}" type="presOf" srcId="{24E62DE6-0DB8-4EA3-94D5-3390C8D308BD}" destId="{AE6BF421-4B73-4ED8-AE67-B4BBEE910A3C}" srcOrd="0" destOrd="0" presId="urn:microsoft.com/office/officeart/2011/layout/InterconnectedBlockProcess"/>
    <dgm:cxn modelId="{FB0792CC-E424-4718-A0BB-CE1EB12FA701}" srcId="{79EE2B46-A1E6-4407-B0FA-962E20BF526A}" destId="{1B0FDACD-F1E6-4513-A746-F366336758F9}" srcOrd="1" destOrd="0" parTransId="{258315B7-2E93-4D6E-B097-59313744590C}" sibTransId="{077FCBF8-210E-41A3-9EC5-6AB679225355}"/>
    <dgm:cxn modelId="{8C5A07E1-F919-4B9A-A3EE-DCF8EB15F238}" type="presOf" srcId="{02DDD86A-FF19-48E1-97B7-BCA59129D47C}" destId="{15B35F17-99C5-4663-92D6-3700173D13C7}" srcOrd="1" destOrd="0" presId="urn:microsoft.com/office/officeart/2011/layout/InterconnectedBlockProcess"/>
    <dgm:cxn modelId="{C5AF35E1-420A-4BE2-8853-CA4B83ABC9AE}" srcId="{1B0FDACD-F1E6-4513-A746-F366336758F9}" destId="{8897FFB7-4555-4900-9AEC-197BC5EF8854}" srcOrd="0" destOrd="0" parTransId="{08C8DFB5-0B59-4491-8797-CF9CFAA93308}" sibTransId="{20A385C4-E2D6-413E-A165-EB1E4A603825}"/>
    <dgm:cxn modelId="{4EF0D5E5-347E-4031-A15D-B5A73B2A90B9}" type="presOf" srcId="{B2AAFA08-2994-4611-8D16-9BE5560C48F3}" destId="{78ADDD4B-0551-4414-833F-A1727094A703}" srcOrd="0" destOrd="0" presId="urn:microsoft.com/office/officeart/2011/layout/InterconnectedBlockProcess"/>
    <dgm:cxn modelId="{70B4B4FA-34DD-4DE4-A308-A291CCBB1C40}" type="presOf" srcId="{8897FFB7-4555-4900-9AEC-197BC5EF8854}" destId="{F5F2BF93-F265-4CA7-B9FB-F6B27AE76830}" srcOrd="0" destOrd="0" presId="urn:microsoft.com/office/officeart/2011/layout/InterconnectedBlockProcess"/>
    <dgm:cxn modelId="{2D692BAE-F99E-4F53-B09E-A4F986DAF344}" type="presParOf" srcId="{93E29CF1-6D0F-45CE-8245-15470B255559}" destId="{59023F6C-17CA-4B16-86ED-5BDF4DED0C6E}" srcOrd="0" destOrd="0" presId="urn:microsoft.com/office/officeart/2011/layout/InterconnectedBlockProcess"/>
    <dgm:cxn modelId="{65407941-36A4-4969-A683-B5A0EEA14A2F}" type="presParOf" srcId="{59023F6C-17CA-4B16-86ED-5BDF4DED0C6E}" destId="{5A24D5C0-6059-447D-BC6B-8CE42A7BD9DB}" srcOrd="0" destOrd="0" presId="urn:microsoft.com/office/officeart/2011/layout/InterconnectedBlockProcess"/>
    <dgm:cxn modelId="{FDADA387-2F4D-4E56-BC6D-46AF6AF87A95}" type="presParOf" srcId="{93E29CF1-6D0F-45CE-8245-15470B255559}" destId="{F2797B22-F4D8-48E6-B6A6-D977D5ED645E}" srcOrd="1" destOrd="0" presId="urn:microsoft.com/office/officeart/2011/layout/InterconnectedBlockProcess"/>
    <dgm:cxn modelId="{C2637DF2-5D06-4194-996E-8A7158931CBE}" type="presParOf" srcId="{93E29CF1-6D0F-45CE-8245-15470B255559}" destId="{60743CF0-F0ED-4A15-BC3F-45AFD7B8A898}" srcOrd="2" destOrd="0" presId="urn:microsoft.com/office/officeart/2011/layout/InterconnectedBlockProcess"/>
    <dgm:cxn modelId="{97DA071F-FB24-4F73-828B-361DD29AAD74}" type="presParOf" srcId="{93E29CF1-6D0F-45CE-8245-15470B255559}" destId="{62CEB359-6C5F-4F74-9EC4-FC76822DF759}" srcOrd="3" destOrd="0" presId="urn:microsoft.com/office/officeart/2011/layout/InterconnectedBlockProcess"/>
    <dgm:cxn modelId="{93F3CF55-17C5-4665-B014-93366F4AEB98}" type="presParOf" srcId="{62CEB359-6C5F-4F74-9EC4-FC76822DF759}" destId="{2448462C-797B-47AA-8541-FE65A3183409}" srcOrd="0" destOrd="0" presId="urn:microsoft.com/office/officeart/2011/layout/InterconnectedBlockProcess"/>
    <dgm:cxn modelId="{1C2ADD99-699A-4A86-AAF5-AD48137B654C}" type="presParOf" srcId="{93E29CF1-6D0F-45CE-8245-15470B255559}" destId="{15B35F17-99C5-4663-92D6-3700173D13C7}" srcOrd="4" destOrd="0" presId="urn:microsoft.com/office/officeart/2011/layout/InterconnectedBlockProcess"/>
    <dgm:cxn modelId="{0121E7D7-2B30-45B0-9676-696AADA06556}" type="presParOf" srcId="{93E29CF1-6D0F-45CE-8245-15470B255559}" destId="{AE6BF421-4B73-4ED8-AE67-B4BBEE910A3C}" srcOrd="5" destOrd="0" presId="urn:microsoft.com/office/officeart/2011/layout/InterconnectedBlockProcess"/>
    <dgm:cxn modelId="{D81223C9-9B23-42CB-AD04-670E171D4E0E}" type="presParOf" srcId="{93E29CF1-6D0F-45CE-8245-15470B255559}" destId="{17D59BFE-C9BE-4323-AC16-1473351F4419}" srcOrd="6" destOrd="0" presId="urn:microsoft.com/office/officeart/2011/layout/InterconnectedBlockProcess"/>
    <dgm:cxn modelId="{A646B5BD-EB04-41FF-87B1-AE5685D5E2CF}" type="presParOf" srcId="{17D59BFE-C9BE-4323-AC16-1473351F4419}" destId="{F5F2BF93-F265-4CA7-B9FB-F6B27AE76830}" srcOrd="0" destOrd="0" presId="urn:microsoft.com/office/officeart/2011/layout/InterconnectedBlockProcess"/>
    <dgm:cxn modelId="{59115101-1CDB-44E3-A8BB-A4F1B0CFB0E4}" type="presParOf" srcId="{93E29CF1-6D0F-45CE-8245-15470B255559}" destId="{E0F36DB4-6BC8-43AB-9189-5CABB606477B}" srcOrd="7" destOrd="0" presId="urn:microsoft.com/office/officeart/2011/layout/InterconnectedBlockProcess"/>
    <dgm:cxn modelId="{5BF7D083-67B6-43EC-AE51-2EA129941735}" type="presParOf" srcId="{93E29CF1-6D0F-45CE-8245-15470B255559}" destId="{8413D045-A83B-4E1E-A5A8-E2A8C9F1A138}" srcOrd="8" destOrd="0" presId="urn:microsoft.com/office/officeart/2011/layout/InterconnectedBlockProcess"/>
    <dgm:cxn modelId="{041193D8-F48E-4982-BE16-4434C17C0400}" type="presParOf" srcId="{93E29CF1-6D0F-45CE-8245-15470B255559}" destId="{7408A461-1217-4643-8E84-DF19B027B1C0}" srcOrd="9" destOrd="0" presId="urn:microsoft.com/office/officeart/2011/layout/InterconnectedBlockProcess"/>
    <dgm:cxn modelId="{9D1EF48B-91FA-4D00-AEDA-B56943C02453}" type="presParOf" srcId="{7408A461-1217-4643-8E84-DF19B027B1C0}" destId="{78ADDD4B-0551-4414-833F-A1727094A703}" srcOrd="0" destOrd="0" presId="urn:microsoft.com/office/officeart/2011/layout/InterconnectedBlockProcess"/>
    <dgm:cxn modelId="{95E5EE69-61E3-4568-9FC6-64E75ACACC82}" type="presParOf" srcId="{93E29CF1-6D0F-45CE-8245-15470B255559}" destId="{6B26DF9D-5F47-4DA9-B53A-61A0914989D0}" srcOrd="10" destOrd="0" presId="urn:microsoft.com/office/officeart/2011/layout/InterconnectedBlockProcess"/>
    <dgm:cxn modelId="{A83AFB41-25C5-41AE-8FCC-9E87670F6139}" type="presParOf" srcId="{93E29CF1-6D0F-45CE-8245-15470B255559}" destId="{B01CF74D-13F1-4AF2-B663-E91123DE2D45}"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7D5E1-9BF0-42F0-BCDF-9660B22D8F3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39BD2E6-5CF1-45EC-A6F8-827AED08A704}">
      <dgm:prSet phldrT="[Text]"/>
      <dgm:spPr>
        <a:solidFill>
          <a:schemeClr val="accent6">
            <a:lumMod val="50000"/>
          </a:schemeClr>
        </a:solidFill>
      </dgm:spPr>
      <dgm:t>
        <a:bodyPr/>
        <a:lstStyle/>
        <a:p>
          <a:r>
            <a:rPr lang="en-US" dirty="0" err="1"/>
            <a:t>Dept</a:t>
          </a:r>
          <a:r>
            <a:rPr lang="en-US" dirty="0"/>
            <a:t> of Human Services</a:t>
          </a:r>
        </a:p>
      </dgm:t>
    </dgm:pt>
    <dgm:pt modelId="{508AB2DD-FA5F-40A5-9C9B-4D7272298C18}" type="parTrans" cxnId="{9EFCC54D-7E04-44C3-AEFF-76BD097E91B4}">
      <dgm:prSet/>
      <dgm:spPr/>
      <dgm:t>
        <a:bodyPr/>
        <a:lstStyle/>
        <a:p>
          <a:endParaRPr lang="en-US"/>
        </a:p>
      </dgm:t>
    </dgm:pt>
    <dgm:pt modelId="{CF94373A-FE00-46DC-A8CA-01337DAFB78A}" type="sibTrans" cxnId="{9EFCC54D-7E04-44C3-AEFF-76BD097E91B4}">
      <dgm:prSet/>
      <dgm:spPr/>
      <dgm:t>
        <a:bodyPr/>
        <a:lstStyle/>
        <a:p>
          <a:endParaRPr lang="en-US"/>
        </a:p>
      </dgm:t>
    </dgm:pt>
    <dgm:pt modelId="{084DD40C-B1DB-4D20-B0B1-BDCEB78DB102}">
      <dgm:prSet phldrT="[Text]" custT="1"/>
      <dgm:spPr/>
      <dgm:t>
        <a:bodyPr/>
        <a:lstStyle/>
        <a:p>
          <a:pPr marL="114300" indent="-114300"/>
          <a:r>
            <a:rPr lang="en-US" sz="1000" dirty="0"/>
            <a:t>Child Care Assistance Program</a:t>
          </a:r>
        </a:p>
      </dgm:t>
    </dgm:pt>
    <dgm:pt modelId="{E19E76F8-D6CE-433A-B0A3-6DDBA7957BE5}" type="parTrans" cxnId="{7411FD38-2929-4A7A-8F15-BC75241CD91E}">
      <dgm:prSet/>
      <dgm:spPr/>
      <dgm:t>
        <a:bodyPr/>
        <a:lstStyle/>
        <a:p>
          <a:endParaRPr lang="en-US"/>
        </a:p>
      </dgm:t>
    </dgm:pt>
    <dgm:pt modelId="{02D8FE46-C61E-4916-BFBF-7A185E3EAEC2}" type="sibTrans" cxnId="{7411FD38-2929-4A7A-8F15-BC75241CD91E}">
      <dgm:prSet/>
      <dgm:spPr/>
      <dgm:t>
        <a:bodyPr/>
        <a:lstStyle/>
        <a:p>
          <a:endParaRPr lang="en-US"/>
        </a:p>
      </dgm:t>
    </dgm:pt>
    <dgm:pt modelId="{74D2AF0B-CB15-4121-90F1-F43B0BAE20F2}">
      <dgm:prSet phldrT="[Text]" custT="1"/>
      <dgm:spPr/>
      <dgm:t>
        <a:bodyPr/>
        <a:lstStyle/>
        <a:p>
          <a:pPr marL="114300" indent="-114300"/>
          <a:r>
            <a:rPr lang="en-US" sz="1000" dirty="0"/>
            <a:t>TANF (“MFIP”)</a:t>
          </a:r>
        </a:p>
      </dgm:t>
    </dgm:pt>
    <dgm:pt modelId="{C26ACDEE-D0D0-4F23-A53A-BFCEE8467A8F}" type="parTrans" cxnId="{09DA3C83-BE4C-4825-99F4-7B1F11361373}">
      <dgm:prSet/>
      <dgm:spPr/>
      <dgm:t>
        <a:bodyPr/>
        <a:lstStyle/>
        <a:p>
          <a:endParaRPr lang="en-US"/>
        </a:p>
      </dgm:t>
    </dgm:pt>
    <dgm:pt modelId="{E094BFDC-4220-4AA7-9800-BD0C98EE319D}" type="sibTrans" cxnId="{09DA3C83-BE4C-4825-99F4-7B1F11361373}">
      <dgm:prSet/>
      <dgm:spPr/>
      <dgm:t>
        <a:bodyPr/>
        <a:lstStyle/>
        <a:p>
          <a:endParaRPr lang="en-US"/>
        </a:p>
      </dgm:t>
    </dgm:pt>
    <dgm:pt modelId="{4B53F6F0-9A87-4A4B-9DD8-3C5C6FB50875}">
      <dgm:prSet phldrT="[Text]"/>
      <dgm:spPr>
        <a:solidFill>
          <a:schemeClr val="accent1">
            <a:lumMod val="50000"/>
          </a:schemeClr>
        </a:solidFill>
      </dgm:spPr>
      <dgm:t>
        <a:bodyPr/>
        <a:lstStyle/>
        <a:p>
          <a:r>
            <a:rPr lang="en-US" dirty="0" err="1"/>
            <a:t>Dept</a:t>
          </a:r>
          <a:r>
            <a:rPr lang="en-US" dirty="0"/>
            <a:t> of Health</a:t>
          </a:r>
        </a:p>
      </dgm:t>
    </dgm:pt>
    <dgm:pt modelId="{8C3AB131-ABEA-47D0-AED0-CC5DCD420EFF}" type="parTrans" cxnId="{E0DF6BD4-69EF-4C56-AB44-08A50F518EC6}">
      <dgm:prSet/>
      <dgm:spPr/>
      <dgm:t>
        <a:bodyPr/>
        <a:lstStyle/>
        <a:p>
          <a:endParaRPr lang="en-US"/>
        </a:p>
      </dgm:t>
    </dgm:pt>
    <dgm:pt modelId="{7491DC19-16C4-4541-99CD-AF31A3F275CB}" type="sibTrans" cxnId="{E0DF6BD4-69EF-4C56-AB44-08A50F518EC6}">
      <dgm:prSet/>
      <dgm:spPr/>
      <dgm:t>
        <a:bodyPr/>
        <a:lstStyle/>
        <a:p>
          <a:endParaRPr lang="en-US"/>
        </a:p>
      </dgm:t>
    </dgm:pt>
    <dgm:pt modelId="{E671710F-3F55-4FCF-9465-7570E2B69BDF}">
      <dgm:prSet phldrT="[Text]" custT="1"/>
      <dgm:spPr/>
      <dgm:t>
        <a:bodyPr/>
        <a:lstStyle/>
        <a:p>
          <a:pPr marL="114300" indent="-114300"/>
          <a:r>
            <a:rPr lang="en-US" sz="1000" dirty="0"/>
            <a:t>Birth Records</a:t>
          </a:r>
        </a:p>
      </dgm:t>
    </dgm:pt>
    <dgm:pt modelId="{D5405A16-10E5-4C29-AB06-E61626144CAC}" type="parTrans" cxnId="{1B4C2E83-53E2-451A-B80D-B3C0FFFF36B6}">
      <dgm:prSet/>
      <dgm:spPr/>
      <dgm:t>
        <a:bodyPr/>
        <a:lstStyle/>
        <a:p>
          <a:endParaRPr lang="en-US"/>
        </a:p>
      </dgm:t>
    </dgm:pt>
    <dgm:pt modelId="{8466B892-A694-4552-AEA5-B54C37E11558}" type="sibTrans" cxnId="{1B4C2E83-53E2-451A-B80D-B3C0FFFF36B6}">
      <dgm:prSet/>
      <dgm:spPr/>
      <dgm:t>
        <a:bodyPr/>
        <a:lstStyle/>
        <a:p>
          <a:endParaRPr lang="en-US"/>
        </a:p>
      </dgm:t>
    </dgm:pt>
    <dgm:pt modelId="{0C333BDA-469B-420F-8987-B7E437D6D95E}">
      <dgm:prSet/>
      <dgm:spPr>
        <a:solidFill>
          <a:schemeClr val="accent3">
            <a:lumMod val="50000"/>
          </a:schemeClr>
        </a:solidFill>
      </dgm:spPr>
      <dgm:t>
        <a:bodyPr/>
        <a:lstStyle/>
        <a:p>
          <a:r>
            <a:rPr lang="en-US" dirty="0" err="1"/>
            <a:t>Dept</a:t>
          </a:r>
          <a:r>
            <a:rPr lang="en-US" dirty="0"/>
            <a:t> of Education</a:t>
          </a:r>
        </a:p>
      </dgm:t>
    </dgm:pt>
    <dgm:pt modelId="{C0683B94-EE66-4532-AEB1-22C973F8E610}" type="parTrans" cxnId="{88DD3960-3D50-404E-A15B-A32CF86D1BD9}">
      <dgm:prSet/>
      <dgm:spPr/>
      <dgm:t>
        <a:bodyPr/>
        <a:lstStyle/>
        <a:p>
          <a:endParaRPr lang="en-US"/>
        </a:p>
      </dgm:t>
    </dgm:pt>
    <dgm:pt modelId="{7A00C973-920C-4116-82F4-AD4DA2547D5E}" type="sibTrans" cxnId="{88DD3960-3D50-404E-A15B-A32CF86D1BD9}">
      <dgm:prSet/>
      <dgm:spPr/>
      <dgm:t>
        <a:bodyPr/>
        <a:lstStyle/>
        <a:p>
          <a:endParaRPr lang="en-US"/>
        </a:p>
      </dgm:t>
    </dgm:pt>
    <dgm:pt modelId="{0959AAE3-2597-4EDB-8766-68C3EFE01C61}">
      <dgm:prSet custT="1"/>
      <dgm:spPr/>
      <dgm:t>
        <a:bodyPr/>
        <a:lstStyle/>
        <a:p>
          <a:pPr marL="114300" indent="-114300"/>
          <a:r>
            <a:rPr lang="en-US" sz="700" dirty="0"/>
            <a:t>K12 Enrollment &amp; Assessment</a:t>
          </a:r>
        </a:p>
      </dgm:t>
    </dgm:pt>
    <dgm:pt modelId="{8152FCB6-DE0D-46FD-9B88-26CAB596C267}" type="parTrans" cxnId="{B260F608-68AC-4528-9DD7-0193752DE92A}">
      <dgm:prSet/>
      <dgm:spPr/>
      <dgm:t>
        <a:bodyPr/>
        <a:lstStyle/>
        <a:p>
          <a:endParaRPr lang="en-US"/>
        </a:p>
      </dgm:t>
    </dgm:pt>
    <dgm:pt modelId="{3E0933A3-68CB-4A76-A0D7-198D14E7D34C}" type="sibTrans" cxnId="{B260F608-68AC-4528-9DD7-0193752DE92A}">
      <dgm:prSet/>
      <dgm:spPr/>
      <dgm:t>
        <a:bodyPr/>
        <a:lstStyle/>
        <a:p>
          <a:endParaRPr lang="en-US"/>
        </a:p>
      </dgm:t>
    </dgm:pt>
    <dgm:pt modelId="{F9CE6509-67E0-4A9A-AE03-49AC1BB97BB3}">
      <dgm:prSet custT="1"/>
      <dgm:spPr/>
      <dgm:t>
        <a:bodyPr/>
        <a:lstStyle/>
        <a:p>
          <a:pPr marL="114300" indent="-114300"/>
          <a:r>
            <a:rPr lang="en-US" sz="700" dirty="0"/>
            <a:t>Early Childhood Special Education</a:t>
          </a:r>
        </a:p>
      </dgm:t>
    </dgm:pt>
    <dgm:pt modelId="{2850EC09-3128-428B-AB58-3FEC72C66A94}" type="parTrans" cxnId="{B2988FB5-2D62-4CB0-A2BE-88C06C8FED13}">
      <dgm:prSet/>
      <dgm:spPr/>
      <dgm:t>
        <a:bodyPr/>
        <a:lstStyle/>
        <a:p>
          <a:endParaRPr lang="en-US"/>
        </a:p>
      </dgm:t>
    </dgm:pt>
    <dgm:pt modelId="{19107B27-ADED-41B2-82AE-BB332C1E5980}" type="sibTrans" cxnId="{B2988FB5-2D62-4CB0-A2BE-88C06C8FED13}">
      <dgm:prSet/>
      <dgm:spPr/>
      <dgm:t>
        <a:bodyPr/>
        <a:lstStyle/>
        <a:p>
          <a:endParaRPr lang="en-US"/>
        </a:p>
      </dgm:t>
    </dgm:pt>
    <dgm:pt modelId="{2C951F0D-B552-4B0A-841E-DB683B89349B}">
      <dgm:prSet custT="1"/>
      <dgm:spPr/>
      <dgm:t>
        <a:bodyPr/>
        <a:lstStyle/>
        <a:p>
          <a:pPr marL="114300" indent="-114300"/>
          <a:r>
            <a:rPr lang="en-US" sz="700" dirty="0"/>
            <a:t>ACCESS (English Learners)</a:t>
          </a:r>
        </a:p>
      </dgm:t>
    </dgm:pt>
    <dgm:pt modelId="{7DC82EDD-4781-45BD-AEE1-076EF0FBD71E}" type="parTrans" cxnId="{6D823908-4AE5-4260-9FA6-1092F918826E}">
      <dgm:prSet/>
      <dgm:spPr/>
      <dgm:t>
        <a:bodyPr/>
        <a:lstStyle/>
        <a:p>
          <a:endParaRPr lang="en-US"/>
        </a:p>
      </dgm:t>
    </dgm:pt>
    <dgm:pt modelId="{FD2A1CEB-6F8C-49A2-8D4A-A9F5DE62B4B8}" type="sibTrans" cxnId="{6D823908-4AE5-4260-9FA6-1092F918826E}">
      <dgm:prSet/>
      <dgm:spPr/>
      <dgm:t>
        <a:bodyPr/>
        <a:lstStyle/>
        <a:p>
          <a:endParaRPr lang="en-US"/>
        </a:p>
      </dgm:t>
    </dgm:pt>
    <dgm:pt modelId="{6B9423A5-2639-4EFE-A188-645275B08EE4}">
      <dgm:prSet custT="1"/>
      <dgm:spPr/>
      <dgm:t>
        <a:bodyPr/>
        <a:lstStyle/>
        <a:p>
          <a:pPr marL="114300" indent="-114300"/>
          <a:r>
            <a:rPr lang="en-US" sz="700" dirty="0"/>
            <a:t>EE Student</a:t>
          </a:r>
        </a:p>
      </dgm:t>
    </dgm:pt>
    <dgm:pt modelId="{6BB843FA-390C-4EDA-BF4E-18EFA71EF157}" type="parTrans" cxnId="{BB038FEA-99FB-491F-BF2D-043056CE3260}">
      <dgm:prSet/>
      <dgm:spPr/>
      <dgm:t>
        <a:bodyPr/>
        <a:lstStyle/>
        <a:p>
          <a:endParaRPr lang="en-US"/>
        </a:p>
      </dgm:t>
    </dgm:pt>
    <dgm:pt modelId="{F6FA06F3-0A38-468D-816E-5F08DF193495}" type="sibTrans" cxnId="{BB038FEA-99FB-491F-BF2D-043056CE3260}">
      <dgm:prSet/>
      <dgm:spPr/>
      <dgm:t>
        <a:bodyPr/>
        <a:lstStyle/>
        <a:p>
          <a:endParaRPr lang="en-US"/>
        </a:p>
      </dgm:t>
    </dgm:pt>
    <dgm:pt modelId="{2271E9D6-3C2F-4A05-9C5C-8DD4AAEB8C5B}">
      <dgm:prSet custT="1"/>
      <dgm:spPr/>
      <dgm:t>
        <a:bodyPr/>
        <a:lstStyle/>
        <a:p>
          <a:pPr marL="114300" indent="-114300"/>
          <a:r>
            <a:rPr lang="en-US" sz="700" dirty="0"/>
            <a:t>Kindergarten Entry Profile</a:t>
          </a:r>
        </a:p>
      </dgm:t>
    </dgm:pt>
    <dgm:pt modelId="{C5FB73AD-0010-4981-9442-50754B1D023C}" type="parTrans" cxnId="{E4FB7960-7D9D-47D3-BD67-84C5125AA1D4}">
      <dgm:prSet/>
      <dgm:spPr/>
      <dgm:t>
        <a:bodyPr/>
        <a:lstStyle/>
        <a:p>
          <a:endParaRPr lang="en-US"/>
        </a:p>
      </dgm:t>
    </dgm:pt>
    <dgm:pt modelId="{2DB7FABB-75C0-4860-B1B3-7C9F465E5DA8}" type="sibTrans" cxnId="{E4FB7960-7D9D-47D3-BD67-84C5125AA1D4}">
      <dgm:prSet/>
      <dgm:spPr/>
      <dgm:t>
        <a:bodyPr/>
        <a:lstStyle/>
        <a:p>
          <a:endParaRPr lang="en-US"/>
        </a:p>
      </dgm:t>
    </dgm:pt>
    <dgm:pt modelId="{69DD8BA9-1945-4001-8E50-3E0EB11CE35F}">
      <dgm:prSet custT="1"/>
      <dgm:spPr/>
      <dgm:t>
        <a:bodyPr/>
        <a:lstStyle/>
        <a:p>
          <a:pPr marL="114300" indent="-114300"/>
          <a:r>
            <a:rPr lang="en-US" sz="700" dirty="0"/>
            <a:t>Teacher licensing and organization data</a:t>
          </a:r>
        </a:p>
      </dgm:t>
    </dgm:pt>
    <dgm:pt modelId="{73F7843E-18DF-4FD8-808E-604A0BFADE80}" type="parTrans" cxnId="{EED2D940-EFB5-4FCE-86E9-3EDE9E4BF72C}">
      <dgm:prSet/>
      <dgm:spPr/>
      <dgm:t>
        <a:bodyPr/>
        <a:lstStyle/>
        <a:p>
          <a:endParaRPr lang="en-US"/>
        </a:p>
      </dgm:t>
    </dgm:pt>
    <dgm:pt modelId="{12E9C6EC-E227-4D4D-B196-36A2D51F75B8}" type="sibTrans" cxnId="{EED2D940-EFB5-4FCE-86E9-3EDE9E4BF72C}">
      <dgm:prSet/>
      <dgm:spPr/>
      <dgm:t>
        <a:bodyPr/>
        <a:lstStyle/>
        <a:p>
          <a:endParaRPr lang="en-US"/>
        </a:p>
      </dgm:t>
    </dgm:pt>
    <dgm:pt modelId="{753ADDFA-0BB0-43B4-B8D7-63DB8EA5521B}">
      <dgm:prSet phldrT="[Text]" custT="1"/>
      <dgm:spPr/>
      <dgm:t>
        <a:bodyPr/>
        <a:lstStyle/>
        <a:p>
          <a:pPr marL="114300" indent="-114300"/>
          <a:r>
            <a:rPr lang="en-US" sz="1000" dirty="0"/>
            <a:t>TQRIS (“Develop”)</a:t>
          </a:r>
        </a:p>
      </dgm:t>
    </dgm:pt>
    <dgm:pt modelId="{59BE082D-DEB7-4376-A6EB-9AA9A594CFEE}" type="parTrans" cxnId="{9F6B0450-944B-4522-9B11-FD175613869D}">
      <dgm:prSet/>
      <dgm:spPr/>
      <dgm:t>
        <a:bodyPr/>
        <a:lstStyle/>
        <a:p>
          <a:endParaRPr lang="en-US"/>
        </a:p>
      </dgm:t>
    </dgm:pt>
    <dgm:pt modelId="{45BE17DA-5413-4939-BC5D-B9E7E97DA78D}" type="sibTrans" cxnId="{9F6B0450-944B-4522-9B11-FD175613869D}">
      <dgm:prSet/>
      <dgm:spPr/>
      <dgm:t>
        <a:bodyPr/>
        <a:lstStyle/>
        <a:p>
          <a:endParaRPr lang="en-US"/>
        </a:p>
      </dgm:t>
    </dgm:pt>
    <dgm:pt modelId="{09C9AE0C-D4AE-4810-B614-66448486FF65}">
      <dgm:prSet phldrT="[Text]" custT="1"/>
      <dgm:spPr/>
      <dgm:t>
        <a:bodyPr/>
        <a:lstStyle/>
        <a:p>
          <a:pPr marL="114300" indent="-114300"/>
          <a:r>
            <a:rPr lang="en-US" sz="1000" dirty="0"/>
            <a:t>SNAP</a:t>
          </a:r>
        </a:p>
      </dgm:t>
    </dgm:pt>
    <dgm:pt modelId="{28D876AA-DEC8-4D9C-8BA0-6AA13FF5D11F}" type="parTrans" cxnId="{7601B39A-9C2F-4197-9BFC-8DA65203B9DA}">
      <dgm:prSet/>
      <dgm:spPr/>
      <dgm:t>
        <a:bodyPr/>
        <a:lstStyle/>
        <a:p>
          <a:endParaRPr lang="en-US"/>
        </a:p>
      </dgm:t>
    </dgm:pt>
    <dgm:pt modelId="{8608E653-65E9-4907-A7B5-5B990FA6F316}" type="sibTrans" cxnId="{7601B39A-9C2F-4197-9BFC-8DA65203B9DA}">
      <dgm:prSet/>
      <dgm:spPr/>
      <dgm:t>
        <a:bodyPr/>
        <a:lstStyle/>
        <a:p>
          <a:endParaRPr lang="en-US"/>
        </a:p>
      </dgm:t>
    </dgm:pt>
    <dgm:pt modelId="{AF0382A4-2C8C-4C3E-84A3-4C88D2D6B6A8}" type="pres">
      <dgm:prSet presAssocID="{C7D7D5E1-9BF0-42F0-BCDF-9660B22D8F3B}" presName="Name0" presStyleCnt="0">
        <dgm:presLayoutVars>
          <dgm:dir/>
          <dgm:animLvl val="lvl"/>
          <dgm:resizeHandles/>
        </dgm:presLayoutVars>
      </dgm:prSet>
      <dgm:spPr/>
    </dgm:pt>
    <dgm:pt modelId="{2136960E-DA76-4401-B45C-EBFDA2181B55}" type="pres">
      <dgm:prSet presAssocID="{0C333BDA-469B-420F-8987-B7E437D6D95E}" presName="linNode" presStyleCnt="0"/>
      <dgm:spPr/>
    </dgm:pt>
    <dgm:pt modelId="{7E377E97-9914-4BD2-975B-A771CB642DA0}" type="pres">
      <dgm:prSet presAssocID="{0C333BDA-469B-420F-8987-B7E437D6D95E}" presName="parentShp" presStyleLbl="node1" presStyleIdx="0" presStyleCnt="3" custScaleX="86441">
        <dgm:presLayoutVars>
          <dgm:bulletEnabled val="1"/>
        </dgm:presLayoutVars>
      </dgm:prSet>
      <dgm:spPr/>
    </dgm:pt>
    <dgm:pt modelId="{3698045D-996A-4D9A-9776-F420920DFEF1}" type="pres">
      <dgm:prSet presAssocID="{0C333BDA-469B-420F-8987-B7E437D6D95E}" presName="childShp" presStyleLbl="bgAccFollowNode1" presStyleIdx="0" presStyleCnt="3" custLinFactNeighborX="1510">
        <dgm:presLayoutVars>
          <dgm:bulletEnabled val="1"/>
        </dgm:presLayoutVars>
      </dgm:prSet>
      <dgm:spPr/>
    </dgm:pt>
    <dgm:pt modelId="{7CC4B182-4EB2-456A-A318-CD81D9AC2F95}" type="pres">
      <dgm:prSet presAssocID="{7A00C973-920C-4116-82F4-AD4DA2547D5E}" presName="spacing" presStyleCnt="0"/>
      <dgm:spPr/>
    </dgm:pt>
    <dgm:pt modelId="{39873A7E-0714-467C-853A-BFF12369923F}" type="pres">
      <dgm:prSet presAssocID="{739BD2E6-5CF1-45EC-A6F8-827AED08A704}" presName="linNode" presStyleCnt="0"/>
      <dgm:spPr/>
    </dgm:pt>
    <dgm:pt modelId="{304A4BD3-75DB-4F26-8DB4-CF51B2871F8A}" type="pres">
      <dgm:prSet presAssocID="{739BD2E6-5CF1-45EC-A6F8-827AED08A704}" presName="parentShp" presStyleLbl="node1" presStyleIdx="1" presStyleCnt="3" custScaleX="86441">
        <dgm:presLayoutVars>
          <dgm:bulletEnabled val="1"/>
        </dgm:presLayoutVars>
      </dgm:prSet>
      <dgm:spPr/>
    </dgm:pt>
    <dgm:pt modelId="{2BE75CD1-7F6F-44AF-A7A1-6C68DCAE59E6}" type="pres">
      <dgm:prSet presAssocID="{739BD2E6-5CF1-45EC-A6F8-827AED08A704}" presName="childShp" presStyleLbl="bgAccFollowNode1" presStyleIdx="1" presStyleCnt="3">
        <dgm:presLayoutVars>
          <dgm:bulletEnabled val="1"/>
        </dgm:presLayoutVars>
      </dgm:prSet>
      <dgm:spPr/>
    </dgm:pt>
    <dgm:pt modelId="{01508D4B-5B16-4147-B02A-FF5E308D9A67}" type="pres">
      <dgm:prSet presAssocID="{CF94373A-FE00-46DC-A8CA-01337DAFB78A}" presName="spacing" presStyleCnt="0"/>
      <dgm:spPr/>
    </dgm:pt>
    <dgm:pt modelId="{E3BFB45E-67C3-48FD-A632-22C89DD7A882}" type="pres">
      <dgm:prSet presAssocID="{4B53F6F0-9A87-4A4B-9DD8-3C5C6FB50875}" presName="linNode" presStyleCnt="0"/>
      <dgm:spPr/>
    </dgm:pt>
    <dgm:pt modelId="{AB9E1FA4-A7FD-4B72-BE82-01B322192211}" type="pres">
      <dgm:prSet presAssocID="{4B53F6F0-9A87-4A4B-9DD8-3C5C6FB50875}" presName="parentShp" presStyleLbl="node1" presStyleIdx="2" presStyleCnt="3" custScaleX="86441" custLinFactNeighborY="-3455">
        <dgm:presLayoutVars>
          <dgm:bulletEnabled val="1"/>
        </dgm:presLayoutVars>
      </dgm:prSet>
      <dgm:spPr/>
    </dgm:pt>
    <dgm:pt modelId="{4403DE39-FF53-43FF-9B36-5BE50CBC7833}" type="pres">
      <dgm:prSet presAssocID="{4B53F6F0-9A87-4A4B-9DD8-3C5C6FB50875}" presName="childShp" presStyleLbl="bgAccFollowNode1" presStyleIdx="2" presStyleCnt="3" custLinFactNeighborY="-1356">
        <dgm:presLayoutVars>
          <dgm:bulletEnabled val="1"/>
        </dgm:presLayoutVars>
      </dgm:prSet>
      <dgm:spPr/>
    </dgm:pt>
  </dgm:ptLst>
  <dgm:cxnLst>
    <dgm:cxn modelId="{C28B3C02-4F9A-4C1D-9927-D9A893414620}" type="presOf" srcId="{09C9AE0C-D4AE-4810-B614-66448486FF65}" destId="{2BE75CD1-7F6F-44AF-A7A1-6C68DCAE59E6}" srcOrd="0" destOrd="3" presId="urn:microsoft.com/office/officeart/2005/8/layout/vList6"/>
    <dgm:cxn modelId="{45593503-1B11-4A89-8D05-8BB22DD72149}" type="presOf" srcId="{739BD2E6-5CF1-45EC-A6F8-827AED08A704}" destId="{304A4BD3-75DB-4F26-8DB4-CF51B2871F8A}" srcOrd="0" destOrd="0" presId="urn:microsoft.com/office/officeart/2005/8/layout/vList6"/>
    <dgm:cxn modelId="{6D823908-4AE5-4260-9FA6-1092F918826E}" srcId="{0C333BDA-469B-420F-8987-B7E437D6D95E}" destId="{2C951F0D-B552-4B0A-841E-DB683B89349B}" srcOrd="2" destOrd="0" parTransId="{7DC82EDD-4781-45BD-AEE1-076EF0FBD71E}" sibTransId="{FD2A1CEB-6F8C-49A2-8D4A-A9F5DE62B4B8}"/>
    <dgm:cxn modelId="{B260F608-68AC-4528-9DD7-0193752DE92A}" srcId="{0C333BDA-469B-420F-8987-B7E437D6D95E}" destId="{0959AAE3-2597-4EDB-8766-68C3EFE01C61}" srcOrd="0" destOrd="0" parTransId="{8152FCB6-DE0D-46FD-9B88-26CAB596C267}" sibTransId="{3E0933A3-68CB-4A76-A0D7-198D14E7D34C}"/>
    <dgm:cxn modelId="{7411FD38-2929-4A7A-8F15-BC75241CD91E}" srcId="{739BD2E6-5CF1-45EC-A6F8-827AED08A704}" destId="{084DD40C-B1DB-4D20-B0B1-BDCEB78DB102}" srcOrd="0" destOrd="0" parTransId="{E19E76F8-D6CE-433A-B0A3-6DDBA7957BE5}" sibTransId="{02D8FE46-C61E-4916-BFBF-7A185E3EAEC2}"/>
    <dgm:cxn modelId="{EED2D940-EFB5-4FCE-86E9-3EDE9E4BF72C}" srcId="{0C333BDA-469B-420F-8987-B7E437D6D95E}" destId="{69DD8BA9-1945-4001-8E50-3E0EB11CE35F}" srcOrd="5" destOrd="0" parTransId="{73F7843E-18DF-4FD8-808E-604A0BFADE80}" sibTransId="{12E9C6EC-E227-4D4D-B196-36A2D51F75B8}"/>
    <dgm:cxn modelId="{88DD3960-3D50-404E-A15B-A32CF86D1BD9}" srcId="{C7D7D5E1-9BF0-42F0-BCDF-9660B22D8F3B}" destId="{0C333BDA-469B-420F-8987-B7E437D6D95E}" srcOrd="0" destOrd="0" parTransId="{C0683B94-EE66-4532-AEB1-22C973F8E610}" sibTransId="{7A00C973-920C-4116-82F4-AD4DA2547D5E}"/>
    <dgm:cxn modelId="{E4FB7960-7D9D-47D3-BD67-84C5125AA1D4}" srcId="{0C333BDA-469B-420F-8987-B7E437D6D95E}" destId="{2271E9D6-3C2F-4A05-9C5C-8DD4AAEB8C5B}" srcOrd="4" destOrd="0" parTransId="{C5FB73AD-0010-4981-9442-50754B1D023C}" sibTransId="{2DB7FABB-75C0-4860-B1B3-7C9F465E5DA8}"/>
    <dgm:cxn modelId="{AF9E3264-CBA9-4875-A422-290E5EDDD4AA}" type="presOf" srcId="{0959AAE3-2597-4EDB-8766-68C3EFE01C61}" destId="{3698045D-996A-4D9A-9776-F420920DFEF1}" srcOrd="0" destOrd="0" presId="urn:microsoft.com/office/officeart/2005/8/layout/vList6"/>
    <dgm:cxn modelId="{19005164-7D3D-44D3-94CC-17A01DD849B8}" type="presOf" srcId="{2271E9D6-3C2F-4A05-9C5C-8DD4AAEB8C5B}" destId="{3698045D-996A-4D9A-9776-F420920DFEF1}" srcOrd="0" destOrd="4" presId="urn:microsoft.com/office/officeart/2005/8/layout/vList6"/>
    <dgm:cxn modelId="{BE69F145-3CE9-4194-8F56-6592FAFFF03B}" type="presOf" srcId="{E671710F-3F55-4FCF-9465-7570E2B69BDF}" destId="{4403DE39-FF53-43FF-9B36-5BE50CBC7833}" srcOrd="0" destOrd="0" presId="urn:microsoft.com/office/officeart/2005/8/layout/vList6"/>
    <dgm:cxn modelId="{07536D6C-ED70-40C5-8771-C0DF47624D71}" type="presOf" srcId="{2C951F0D-B552-4B0A-841E-DB683B89349B}" destId="{3698045D-996A-4D9A-9776-F420920DFEF1}" srcOrd="0" destOrd="2" presId="urn:microsoft.com/office/officeart/2005/8/layout/vList6"/>
    <dgm:cxn modelId="{3E9E316D-ED0B-40DE-8930-054706F9E328}" type="presOf" srcId="{084DD40C-B1DB-4D20-B0B1-BDCEB78DB102}" destId="{2BE75CD1-7F6F-44AF-A7A1-6C68DCAE59E6}" srcOrd="0" destOrd="0" presId="urn:microsoft.com/office/officeart/2005/8/layout/vList6"/>
    <dgm:cxn modelId="{0240704D-AAA2-4E33-A141-DF03F1545D9C}" type="presOf" srcId="{C7D7D5E1-9BF0-42F0-BCDF-9660B22D8F3B}" destId="{AF0382A4-2C8C-4C3E-84A3-4C88D2D6B6A8}" srcOrd="0" destOrd="0" presId="urn:microsoft.com/office/officeart/2005/8/layout/vList6"/>
    <dgm:cxn modelId="{9EFCC54D-7E04-44C3-AEFF-76BD097E91B4}" srcId="{C7D7D5E1-9BF0-42F0-BCDF-9660B22D8F3B}" destId="{739BD2E6-5CF1-45EC-A6F8-827AED08A704}" srcOrd="1" destOrd="0" parTransId="{508AB2DD-FA5F-40A5-9C9B-4D7272298C18}" sibTransId="{CF94373A-FE00-46DC-A8CA-01337DAFB78A}"/>
    <dgm:cxn modelId="{6565C06F-65B6-43B1-8151-0140CE17D1BC}" type="presOf" srcId="{0C333BDA-469B-420F-8987-B7E437D6D95E}" destId="{7E377E97-9914-4BD2-975B-A771CB642DA0}" srcOrd="0" destOrd="0" presId="urn:microsoft.com/office/officeart/2005/8/layout/vList6"/>
    <dgm:cxn modelId="{9F6B0450-944B-4522-9B11-FD175613869D}" srcId="{739BD2E6-5CF1-45EC-A6F8-827AED08A704}" destId="{753ADDFA-0BB0-43B4-B8D7-63DB8EA5521B}" srcOrd="1" destOrd="0" parTransId="{59BE082D-DEB7-4376-A6EB-9AA9A594CFEE}" sibTransId="{45BE17DA-5413-4939-BC5D-B9E7E97DA78D}"/>
    <dgm:cxn modelId="{1B4C2E83-53E2-451A-B80D-B3C0FFFF36B6}" srcId="{4B53F6F0-9A87-4A4B-9DD8-3C5C6FB50875}" destId="{E671710F-3F55-4FCF-9465-7570E2B69BDF}" srcOrd="0" destOrd="0" parTransId="{D5405A16-10E5-4C29-AB06-E61626144CAC}" sibTransId="{8466B892-A694-4552-AEA5-B54C37E11558}"/>
    <dgm:cxn modelId="{09DA3C83-BE4C-4825-99F4-7B1F11361373}" srcId="{739BD2E6-5CF1-45EC-A6F8-827AED08A704}" destId="{74D2AF0B-CB15-4121-90F1-F43B0BAE20F2}" srcOrd="2" destOrd="0" parTransId="{C26ACDEE-D0D0-4F23-A53A-BFCEE8467A8F}" sibTransId="{E094BFDC-4220-4AA7-9800-BD0C98EE319D}"/>
    <dgm:cxn modelId="{788FF38F-BA9C-4BA0-94EF-FA458FE13C21}" type="presOf" srcId="{F9CE6509-67E0-4A9A-AE03-49AC1BB97BB3}" destId="{3698045D-996A-4D9A-9776-F420920DFEF1}" srcOrd="0" destOrd="1" presId="urn:microsoft.com/office/officeart/2005/8/layout/vList6"/>
    <dgm:cxn modelId="{7601B39A-9C2F-4197-9BFC-8DA65203B9DA}" srcId="{739BD2E6-5CF1-45EC-A6F8-827AED08A704}" destId="{09C9AE0C-D4AE-4810-B614-66448486FF65}" srcOrd="3" destOrd="0" parTransId="{28D876AA-DEC8-4D9C-8BA0-6AA13FF5D11F}" sibTransId="{8608E653-65E9-4907-A7B5-5B990FA6F316}"/>
    <dgm:cxn modelId="{0750AEB1-4CFE-4DA4-A5F7-6EAD9932244F}" type="presOf" srcId="{74D2AF0B-CB15-4121-90F1-F43B0BAE20F2}" destId="{2BE75CD1-7F6F-44AF-A7A1-6C68DCAE59E6}" srcOrd="0" destOrd="2" presId="urn:microsoft.com/office/officeart/2005/8/layout/vList6"/>
    <dgm:cxn modelId="{E23FFEB4-9AFF-4C01-B795-8CF352FF9BC5}" type="presOf" srcId="{753ADDFA-0BB0-43B4-B8D7-63DB8EA5521B}" destId="{2BE75CD1-7F6F-44AF-A7A1-6C68DCAE59E6}" srcOrd="0" destOrd="1" presId="urn:microsoft.com/office/officeart/2005/8/layout/vList6"/>
    <dgm:cxn modelId="{B2988FB5-2D62-4CB0-A2BE-88C06C8FED13}" srcId="{0C333BDA-469B-420F-8987-B7E437D6D95E}" destId="{F9CE6509-67E0-4A9A-AE03-49AC1BB97BB3}" srcOrd="1" destOrd="0" parTransId="{2850EC09-3128-428B-AB58-3FEC72C66A94}" sibTransId="{19107B27-ADED-41B2-82AE-BB332C1E5980}"/>
    <dgm:cxn modelId="{8593C8B7-C276-4F86-AA31-1C1B5F0EA162}" type="presOf" srcId="{4B53F6F0-9A87-4A4B-9DD8-3C5C6FB50875}" destId="{AB9E1FA4-A7FD-4B72-BE82-01B322192211}" srcOrd="0" destOrd="0" presId="urn:microsoft.com/office/officeart/2005/8/layout/vList6"/>
    <dgm:cxn modelId="{3F2871BD-0FE0-494E-B518-5F6A619A4D59}" type="presOf" srcId="{6B9423A5-2639-4EFE-A188-645275B08EE4}" destId="{3698045D-996A-4D9A-9776-F420920DFEF1}" srcOrd="0" destOrd="3" presId="urn:microsoft.com/office/officeart/2005/8/layout/vList6"/>
    <dgm:cxn modelId="{E0DF6BD4-69EF-4C56-AB44-08A50F518EC6}" srcId="{C7D7D5E1-9BF0-42F0-BCDF-9660B22D8F3B}" destId="{4B53F6F0-9A87-4A4B-9DD8-3C5C6FB50875}" srcOrd="2" destOrd="0" parTransId="{8C3AB131-ABEA-47D0-AED0-CC5DCD420EFF}" sibTransId="{7491DC19-16C4-4541-99CD-AF31A3F275CB}"/>
    <dgm:cxn modelId="{BF1B34EA-926B-4687-AAA6-4930E9E68CC7}" type="presOf" srcId="{69DD8BA9-1945-4001-8E50-3E0EB11CE35F}" destId="{3698045D-996A-4D9A-9776-F420920DFEF1}" srcOrd="0" destOrd="5" presId="urn:microsoft.com/office/officeart/2005/8/layout/vList6"/>
    <dgm:cxn modelId="{BB038FEA-99FB-491F-BF2D-043056CE3260}" srcId="{0C333BDA-469B-420F-8987-B7E437D6D95E}" destId="{6B9423A5-2639-4EFE-A188-645275B08EE4}" srcOrd="3" destOrd="0" parTransId="{6BB843FA-390C-4EDA-BF4E-18EFA71EF157}" sibTransId="{F6FA06F3-0A38-468D-816E-5F08DF193495}"/>
    <dgm:cxn modelId="{9732ACFB-5F83-4AC1-9E67-74076CB2F503}" type="presParOf" srcId="{AF0382A4-2C8C-4C3E-84A3-4C88D2D6B6A8}" destId="{2136960E-DA76-4401-B45C-EBFDA2181B55}" srcOrd="0" destOrd="0" presId="urn:microsoft.com/office/officeart/2005/8/layout/vList6"/>
    <dgm:cxn modelId="{2BFD8F12-F516-4044-8DBA-570CC1DC8DA2}" type="presParOf" srcId="{2136960E-DA76-4401-B45C-EBFDA2181B55}" destId="{7E377E97-9914-4BD2-975B-A771CB642DA0}" srcOrd="0" destOrd="0" presId="urn:microsoft.com/office/officeart/2005/8/layout/vList6"/>
    <dgm:cxn modelId="{16E2D148-9DC1-4C04-B5C3-02934665C9D3}" type="presParOf" srcId="{2136960E-DA76-4401-B45C-EBFDA2181B55}" destId="{3698045D-996A-4D9A-9776-F420920DFEF1}" srcOrd="1" destOrd="0" presId="urn:microsoft.com/office/officeart/2005/8/layout/vList6"/>
    <dgm:cxn modelId="{AD9D7182-2B24-4254-8BB8-5D24D3942F62}" type="presParOf" srcId="{AF0382A4-2C8C-4C3E-84A3-4C88D2D6B6A8}" destId="{7CC4B182-4EB2-456A-A318-CD81D9AC2F95}" srcOrd="1" destOrd="0" presId="urn:microsoft.com/office/officeart/2005/8/layout/vList6"/>
    <dgm:cxn modelId="{B2C37B27-10F0-45DB-B2F7-7F89C96A7341}" type="presParOf" srcId="{AF0382A4-2C8C-4C3E-84A3-4C88D2D6B6A8}" destId="{39873A7E-0714-467C-853A-BFF12369923F}" srcOrd="2" destOrd="0" presId="urn:microsoft.com/office/officeart/2005/8/layout/vList6"/>
    <dgm:cxn modelId="{318C54D5-F9CE-4C3D-AD6E-C7FDBDF07BF6}" type="presParOf" srcId="{39873A7E-0714-467C-853A-BFF12369923F}" destId="{304A4BD3-75DB-4F26-8DB4-CF51B2871F8A}" srcOrd="0" destOrd="0" presId="urn:microsoft.com/office/officeart/2005/8/layout/vList6"/>
    <dgm:cxn modelId="{93E5AD45-195A-4968-9ECF-6E0296DEDEC3}" type="presParOf" srcId="{39873A7E-0714-467C-853A-BFF12369923F}" destId="{2BE75CD1-7F6F-44AF-A7A1-6C68DCAE59E6}" srcOrd="1" destOrd="0" presId="urn:microsoft.com/office/officeart/2005/8/layout/vList6"/>
    <dgm:cxn modelId="{606AF45A-638F-47DD-B140-C03F52B0B362}" type="presParOf" srcId="{AF0382A4-2C8C-4C3E-84A3-4C88D2D6B6A8}" destId="{01508D4B-5B16-4147-B02A-FF5E308D9A67}" srcOrd="3" destOrd="0" presId="urn:microsoft.com/office/officeart/2005/8/layout/vList6"/>
    <dgm:cxn modelId="{DDF3D069-39F3-4C3E-83BB-25761283327B}" type="presParOf" srcId="{AF0382A4-2C8C-4C3E-84A3-4C88D2D6B6A8}" destId="{E3BFB45E-67C3-48FD-A632-22C89DD7A882}" srcOrd="4" destOrd="0" presId="urn:microsoft.com/office/officeart/2005/8/layout/vList6"/>
    <dgm:cxn modelId="{72D2F159-F5CD-40CD-A5DA-C32046E3E81F}" type="presParOf" srcId="{E3BFB45E-67C3-48FD-A632-22C89DD7A882}" destId="{AB9E1FA4-A7FD-4B72-BE82-01B322192211}" srcOrd="0" destOrd="0" presId="urn:microsoft.com/office/officeart/2005/8/layout/vList6"/>
    <dgm:cxn modelId="{642F2FDE-39E0-435C-AAFE-C6DAC2AE7B9E}" type="presParOf" srcId="{E3BFB45E-67C3-48FD-A632-22C89DD7A882}" destId="{4403DE39-FF53-43FF-9B36-5BE50CBC78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6F162-3335-47BC-B94F-34B24235DBED}" type="doc">
      <dgm:prSet loTypeId="urn:microsoft.com/office/officeart/2005/8/layout/venn2" loCatId="relationship" qsTypeId="urn:microsoft.com/office/officeart/2005/8/quickstyle/3d4" qsCatId="3D" csTypeId="urn:microsoft.com/office/officeart/2005/8/colors/accent0_3" csCatId="mainScheme" phldr="1"/>
      <dgm:spPr/>
      <dgm:t>
        <a:bodyPr/>
        <a:lstStyle/>
        <a:p>
          <a:endParaRPr lang="en-US"/>
        </a:p>
      </dgm:t>
    </dgm:pt>
    <dgm:pt modelId="{79504DB1-E5A6-4113-B665-597907253D5D}">
      <dgm:prSet phldrT="[Text]" custT="1"/>
      <dgm:spPr/>
      <dgm:t>
        <a:bodyPr/>
        <a:lstStyle/>
        <a:p>
          <a:r>
            <a:rPr lang="en-US" sz="1400" dirty="0"/>
            <a:t>Stakeholders</a:t>
          </a:r>
        </a:p>
      </dgm:t>
    </dgm:pt>
    <dgm:pt modelId="{AF9720E1-8A49-420B-8638-A03EC3246E23}" type="parTrans" cxnId="{55E2DBB0-6225-4013-AD51-9BC6BA69B53E}">
      <dgm:prSet/>
      <dgm:spPr/>
      <dgm:t>
        <a:bodyPr/>
        <a:lstStyle/>
        <a:p>
          <a:endParaRPr lang="en-US"/>
        </a:p>
      </dgm:t>
    </dgm:pt>
    <dgm:pt modelId="{53AE1109-20B2-49A6-827A-8134F11151CF}" type="sibTrans" cxnId="{55E2DBB0-6225-4013-AD51-9BC6BA69B53E}">
      <dgm:prSet/>
      <dgm:spPr/>
      <dgm:t>
        <a:bodyPr/>
        <a:lstStyle/>
        <a:p>
          <a:endParaRPr lang="en-US"/>
        </a:p>
      </dgm:t>
    </dgm:pt>
    <dgm:pt modelId="{E5E5EA4C-9668-4764-8EF3-F6548CE85AE9}">
      <dgm:prSet phldrT="[Text]" custT="1"/>
      <dgm:spPr/>
      <dgm:t>
        <a:bodyPr/>
        <a:lstStyle/>
        <a:p>
          <a:pPr marL="0" indent="0"/>
          <a:r>
            <a:rPr lang="en-US" sz="1000" dirty="0"/>
            <a:t>Data Governance</a:t>
          </a:r>
        </a:p>
      </dgm:t>
    </dgm:pt>
    <dgm:pt modelId="{88589658-C59F-431C-AE9D-8D00F3705E22}" type="parTrans" cxnId="{ACD14F26-9D22-4E0D-8D6C-FCBA5FF3C0C4}">
      <dgm:prSet/>
      <dgm:spPr/>
      <dgm:t>
        <a:bodyPr/>
        <a:lstStyle/>
        <a:p>
          <a:endParaRPr lang="en-US"/>
        </a:p>
      </dgm:t>
    </dgm:pt>
    <dgm:pt modelId="{FCC63DA1-0362-4E85-A841-4BFFB6A1C970}" type="sibTrans" cxnId="{ACD14F26-9D22-4E0D-8D6C-FCBA5FF3C0C4}">
      <dgm:prSet/>
      <dgm:spPr/>
      <dgm:t>
        <a:bodyPr/>
        <a:lstStyle/>
        <a:p>
          <a:endParaRPr lang="en-US"/>
        </a:p>
      </dgm:t>
    </dgm:pt>
    <dgm:pt modelId="{75B1A2E0-480F-4717-B817-FFDD9C12FC6A}" type="pres">
      <dgm:prSet presAssocID="{0796F162-3335-47BC-B94F-34B24235DBED}" presName="Name0" presStyleCnt="0">
        <dgm:presLayoutVars>
          <dgm:chMax val="7"/>
          <dgm:resizeHandles val="exact"/>
        </dgm:presLayoutVars>
      </dgm:prSet>
      <dgm:spPr/>
    </dgm:pt>
    <dgm:pt modelId="{DCFE833C-E360-47C3-8AED-C729152A2720}" type="pres">
      <dgm:prSet presAssocID="{0796F162-3335-47BC-B94F-34B24235DBED}" presName="comp1" presStyleCnt="0"/>
      <dgm:spPr/>
    </dgm:pt>
    <dgm:pt modelId="{664342BA-8C74-445D-BF8B-15B5EF4AAB38}" type="pres">
      <dgm:prSet presAssocID="{0796F162-3335-47BC-B94F-34B24235DBED}" presName="circle1" presStyleLbl="node1" presStyleIdx="0" presStyleCnt="2" custLinFactNeighborY="3753"/>
      <dgm:spPr/>
    </dgm:pt>
    <dgm:pt modelId="{7F06AE9E-5E26-49CA-AA87-735316F62B8E}" type="pres">
      <dgm:prSet presAssocID="{0796F162-3335-47BC-B94F-34B24235DBED}" presName="c1text" presStyleLbl="node1" presStyleIdx="0" presStyleCnt="2">
        <dgm:presLayoutVars>
          <dgm:bulletEnabled val="1"/>
        </dgm:presLayoutVars>
      </dgm:prSet>
      <dgm:spPr/>
    </dgm:pt>
    <dgm:pt modelId="{BE2A36D9-F89C-4BB8-9A4D-54D3D58A4690}" type="pres">
      <dgm:prSet presAssocID="{0796F162-3335-47BC-B94F-34B24235DBED}" presName="comp2" presStyleCnt="0"/>
      <dgm:spPr/>
    </dgm:pt>
    <dgm:pt modelId="{6B6CBE37-0CEB-4322-949E-3156E79BF611}" type="pres">
      <dgm:prSet presAssocID="{0796F162-3335-47BC-B94F-34B24235DBED}" presName="circle2" presStyleLbl="node1" presStyleIdx="1" presStyleCnt="2" custScaleX="81721" custScaleY="82183" custLinFactNeighborY="-15833"/>
      <dgm:spPr/>
    </dgm:pt>
    <dgm:pt modelId="{E6207F0B-B92B-4C3D-AF98-C1C852537D5A}" type="pres">
      <dgm:prSet presAssocID="{0796F162-3335-47BC-B94F-34B24235DBED}" presName="c2text" presStyleLbl="node1" presStyleIdx="1" presStyleCnt="2">
        <dgm:presLayoutVars>
          <dgm:bulletEnabled val="1"/>
        </dgm:presLayoutVars>
      </dgm:prSet>
      <dgm:spPr/>
    </dgm:pt>
  </dgm:ptLst>
  <dgm:cxnLst>
    <dgm:cxn modelId="{ACD14F26-9D22-4E0D-8D6C-FCBA5FF3C0C4}" srcId="{0796F162-3335-47BC-B94F-34B24235DBED}" destId="{E5E5EA4C-9668-4764-8EF3-F6548CE85AE9}" srcOrd="1" destOrd="0" parTransId="{88589658-C59F-431C-AE9D-8D00F3705E22}" sibTransId="{FCC63DA1-0362-4E85-A841-4BFFB6A1C970}"/>
    <dgm:cxn modelId="{F648E782-199B-49E5-9B49-2815A405A018}" type="presOf" srcId="{0796F162-3335-47BC-B94F-34B24235DBED}" destId="{75B1A2E0-480F-4717-B817-FFDD9C12FC6A}" srcOrd="0" destOrd="0" presId="urn:microsoft.com/office/officeart/2005/8/layout/venn2"/>
    <dgm:cxn modelId="{C692C087-0DB0-455A-A2D3-1AE9B836942D}" type="presOf" srcId="{E5E5EA4C-9668-4764-8EF3-F6548CE85AE9}" destId="{6B6CBE37-0CEB-4322-949E-3156E79BF611}" srcOrd="0" destOrd="0" presId="urn:microsoft.com/office/officeart/2005/8/layout/venn2"/>
    <dgm:cxn modelId="{9770C890-14FD-4C48-9692-DBE85B09C373}" type="presOf" srcId="{79504DB1-E5A6-4113-B665-597907253D5D}" destId="{664342BA-8C74-445D-BF8B-15B5EF4AAB38}" srcOrd="0" destOrd="0" presId="urn:microsoft.com/office/officeart/2005/8/layout/venn2"/>
    <dgm:cxn modelId="{55E2DBB0-6225-4013-AD51-9BC6BA69B53E}" srcId="{0796F162-3335-47BC-B94F-34B24235DBED}" destId="{79504DB1-E5A6-4113-B665-597907253D5D}" srcOrd="0" destOrd="0" parTransId="{AF9720E1-8A49-420B-8638-A03EC3246E23}" sibTransId="{53AE1109-20B2-49A6-827A-8134F11151CF}"/>
    <dgm:cxn modelId="{93E89FBC-124E-40B2-A4CF-B31E5ADD6A50}" type="presOf" srcId="{79504DB1-E5A6-4113-B665-597907253D5D}" destId="{7F06AE9E-5E26-49CA-AA87-735316F62B8E}" srcOrd="1" destOrd="0" presId="urn:microsoft.com/office/officeart/2005/8/layout/venn2"/>
    <dgm:cxn modelId="{C59FB1EB-5A14-485D-B9A1-9E6963455E26}" type="presOf" srcId="{E5E5EA4C-9668-4764-8EF3-F6548CE85AE9}" destId="{E6207F0B-B92B-4C3D-AF98-C1C852537D5A}" srcOrd="1" destOrd="0" presId="urn:microsoft.com/office/officeart/2005/8/layout/venn2"/>
    <dgm:cxn modelId="{589A177A-7903-420F-8D9B-EE0EDE507A29}" type="presParOf" srcId="{75B1A2E0-480F-4717-B817-FFDD9C12FC6A}" destId="{DCFE833C-E360-47C3-8AED-C729152A2720}" srcOrd="0" destOrd="0" presId="urn:microsoft.com/office/officeart/2005/8/layout/venn2"/>
    <dgm:cxn modelId="{8EA93C69-0195-4719-8593-5EDB6476A370}" type="presParOf" srcId="{DCFE833C-E360-47C3-8AED-C729152A2720}" destId="{664342BA-8C74-445D-BF8B-15B5EF4AAB38}" srcOrd="0" destOrd="0" presId="urn:microsoft.com/office/officeart/2005/8/layout/venn2"/>
    <dgm:cxn modelId="{0E4A074B-9FE8-4622-84C7-6B03ABF16AE8}" type="presParOf" srcId="{DCFE833C-E360-47C3-8AED-C729152A2720}" destId="{7F06AE9E-5E26-49CA-AA87-735316F62B8E}" srcOrd="1" destOrd="0" presId="urn:microsoft.com/office/officeart/2005/8/layout/venn2"/>
    <dgm:cxn modelId="{05B4D13B-24D1-4B08-BDBD-D9CA2B8DC84E}" type="presParOf" srcId="{75B1A2E0-480F-4717-B817-FFDD9C12FC6A}" destId="{BE2A36D9-F89C-4BB8-9A4D-54D3D58A4690}" srcOrd="1" destOrd="0" presId="urn:microsoft.com/office/officeart/2005/8/layout/venn2"/>
    <dgm:cxn modelId="{90323E95-F3E6-416E-ACA9-3D98614204C1}" type="presParOf" srcId="{BE2A36D9-F89C-4BB8-9A4D-54D3D58A4690}" destId="{6B6CBE37-0CEB-4322-949E-3156E79BF611}" srcOrd="0" destOrd="0" presId="urn:microsoft.com/office/officeart/2005/8/layout/venn2"/>
    <dgm:cxn modelId="{CA5A145C-6998-4254-B38F-502C492B8F31}" type="presParOf" srcId="{BE2A36D9-F89C-4BB8-9A4D-54D3D58A4690}" destId="{E6207F0B-B92B-4C3D-AF98-C1C852537D5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8E769C-6B84-4289-B7FC-7311083EFE0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A4DF6C6-A2A3-465C-99A9-499D01DFE5AF}">
      <dgm:prSet phldrT="[Text]"/>
      <dgm:spPr/>
      <dgm:t>
        <a:bodyPr/>
        <a:lstStyle/>
        <a:p>
          <a:r>
            <a:rPr lang="en-US" b="0" dirty="0"/>
            <a:t>Purpose and Vision for the ECIDS</a:t>
          </a:r>
          <a:endParaRPr lang="en-US" dirty="0"/>
        </a:p>
      </dgm:t>
    </dgm:pt>
    <dgm:pt modelId="{EA51341D-9A2F-4843-81D5-E844D9EC65C5}" type="parTrans" cxnId="{FE2753A2-7F46-406A-9A39-C457F3EE2F70}">
      <dgm:prSet/>
      <dgm:spPr/>
      <dgm:t>
        <a:bodyPr/>
        <a:lstStyle/>
        <a:p>
          <a:endParaRPr lang="en-US"/>
        </a:p>
      </dgm:t>
    </dgm:pt>
    <dgm:pt modelId="{C9A49EA5-E096-4916-BEDB-234ED0628E21}" type="sibTrans" cxnId="{FE2753A2-7F46-406A-9A39-C457F3EE2F70}">
      <dgm:prSet/>
      <dgm:spPr/>
      <dgm:t>
        <a:bodyPr/>
        <a:lstStyle/>
        <a:p>
          <a:endParaRPr lang="en-US"/>
        </a:p>
      </dgm:t>
    </dgm:pt>
    <dgm:pt modelId="{23F01F17-F1CB-44D7-9DB7-A948AB286715}">
      <dgm:prSet phldrT="[Text]" phldr="1"/>
      <dgm:spPr/>
      <dgm:t>
        <a:bodyPr/>
        <a:lstStyle/>
        <a:p>
          <a:endParaRPr lang="en-US"/>
        </a:p>
      </dgm:t>
    </dgm:pt>
    <dgm:pt modelId="{69BA0505-DDB9-4E4A-808A-570F6AA4470F}" type="parTrans" cxnId="{F71776CA-8522-4938-9F8F-123BE09BB5AB}">
      <dgm:prSet/>
      <dgm:spPr/>
      <dgm:t>
        <a:bodyPr/>
        <a:lstStyle/>
        <a:p>
          <a:endParaRPr lang="en-US"/>
        </a:p>
      </dgm:t>
    </dgm:pt>
    <dgm:pt modelId="{D9637DFD-3FC8-4871-BD88-C1E6E9F3F7D4}" type="sibTrans" cxnId="{F71776CA-8522-4938-9F8F-123BE09BB5AB}">
      <dgm:prSet/>
      <dgm:spPr/>
      <dgm:t>
        <a:bodyPr/>
        <a:lstStyle/>
        <a:p>
          <a:endParaRPr lang="en-US"/>
        </a:p>
      </dgm:t>
    </dgm:pt>
    <dgm:pt modelId="{5931AA00-08FB-4E53-8959-72829C6BA92F}">
      <dgm:prSet phldrT="[Text]"/>
      <dgm:spPr/>
      <dgm:t>
        <a:bodyPr/>
        <a:lstStyle/>
        <a:p>
          <a:r>
            <a:rPr lang="en-US" b="0" dirty="0"/>
            <a:t>Planning and Management</a:t>
          </a:r>
          <a:endParaRPr lang="en-US" dirty="0"/>
        </a:p>
      </dgm:t>
    </dgm:pt>
    <dgm:pt modelId="{E5431D15-D019-4604-86BA-3E29770BF52D}" type="parTrans" cxnId="{530FE715-4838-4852-9FAF-8BC144D01A97}">
      <dgm:prSet/>
      <dgm:spPr/>
      <dgm:t>
        <a:bodyPr/>
        <a:lstStyle/>
        <a:p>
          <a:endParaRPr lang="en-US"/>
        </a:p>
      </dgm:t>
    </dgm:pt>
    <dgm:pt modelId="{E6E95E50-A990-4E25-91E9-58BEAA4A2447}" type="sibTrans" cxnId="{530FE715-4838-4852-9FAF-8BC144D01A97}">
      <dgm:prSet/>
      <dgm:spPr/>
      <dgm:t>
        <a:bodyPr/>
        <a:lstStyle/>
        <a:p>
          <a:endParaRPr lang="en-US"/>
        </a:p>
      </dgm:t>
    </dgm:pt>
    <dgm:pt modelId="{80AB74D1-AF6A-4C02-81E1-D01255B0389A}">
      <dgm:prSet phldrT="[Text]"/>
      <dgm:spPr/>
      <dgm:t>
        <a:bodyPr/>
        <a:lstStyle/>
        <a:p>
          <a:r>
            <a:rPr lang="en-US" b="0" dirty="0"/>
            <a:t>Stakeholder Engagement</a:t>
          </a:r>
          <a:endParaRPr lang="en-US" dirty="0"/>
        </a:p>
      </dgm:t>
    </dgm:pt>
    <dgm:pt modelId="{5D42FF79-285C-4672-8C4D-49F569C915E1}" type="parTrans" cxnId="{13E3E340-2962-440F-86A5-8C4B04CCA6FF}">
      <dgm:prSet/>
      <dgm:spPr/>
      <dgm:t>
        <a:bodyPr/>
        <a:lstStyle/>
        <a:p>
          <a:endParaRPr lang="en-US"/>
        </a:p>
      </dgm:t>
    </dgm:pt>
    <dgm:pt modelId="{9B9CD08A-1ACA-4DA7-A057-7D2722B5A633}" type="sibTrans" cxnId="{13E3E340-2962-440F-86A5-8C4B04CCA6FF}">
      <dgm:prSet/>
      <dgm:spPr/>
      <dgm:t>
        <a:bodyPr/>
        <a:lstStyle/>
        <a:p>
          <a:endParaRPr lang="en-US"/>
        </a:p>
      </dgm:t>
    </dgm:pt>
    <dgm:pt modelId="{DD4B3248-8657-49E9-BBE2-CEA057E12A2E}">
      <dgm:prSet phldrT="[Text]"/>
      <dgm:spPr/>
      <dgm:t>
        <a:bodyPr/>
        <a:lstStyle/>
        <a:p>
          <a:r>
            <a:rPr lang="en-US" b="0" dirty="0"/>
            <a:t>Data Governance</a:t>
          </a:r>
          <a:endParaRPr lang="en-US" dirty="0"/>
        </a:p>
      </dgm:t>
    </dgm:pt>
    <dgm:pt modelId="{49BFB303-52B6-41FF-92D9-394F679F9CDF}" type="parTrans" cxnId="{194935CF-AAA8-44DA-B2ED-8DFA11C80939}">
      <dgm:prSet/>
      <dgm:spPr/>
      <dgm:t>
        <a:bodyPr/>
        <a:lstStyle/>
        <a:p>
          <a:endParaRPr lang="en-US"/>
        </a:p>
      </dgm:t>
    </dgm:pt>
    <dgm:pt modelId="{FEEEBC70-273C-4D09-AFFE-746B5AB6E6F6}" type="sibTrans" cxnId="{194935CF-AAA8-44DA-B2ED-8DFA11C80939}">
      <dgm:prSet/>
      <dgm:spPr/>
      <dgm:t>
        <a:bodyPr/>
        <a:lstStyle/>
        <a:p>
          <a:endParaRPr lang="en-US"/>
        </a:p>
      </dgm:t>
    </dgm:pt>
    <dgm:pt modelId="{CC4CA8B2-1688-40E9-9DC9-9C4E03FC8133}">
      <dgm:prSet phldrT="[Text]"/>
      <dgm:spPr/>
      <dgm:t>
        <a:bodyPr/>
        <a:lstStyle/>
        <a:p>
          <a:r>
            <a:rPr lang="en-US" b="0" dirty="0"/>
            <a:t>System Design</a:t>
          </a:r>
          <a:endParaRPr lang="en-US" dirty="0"/>
        </a:p>
      </dgm:t>
    </dgm:pt>
    <dgm:pt modelId="{30BA2534-6E81-4ED8-9B3B-D2A54F658596}" type="parTrans" cxnId="{0CEF217E-D2AB-47E2-8BBA-8369B83D7028}">
      <dgm:prSet/>
      <dgm:spPr/>
      <dgm:t>
        <a:bodyPr/>
        <a:lstStyle/>
        <a:p>
          <a:endParaRPr lang="en-US"/>
        </a:p>
      </dgm:t>
    </dgm:pt>
    <dgm:pt modelId="{5B299F30-798F-40A7-90B6-D63096DF56DC}" type="sibTrans" cxnId="{0CEF217E-D2AB-47E2-8BBA-8369B83D7028}">
      <dgm:prSet/>
      <dgm:spPr/>
      <dgm:t>
        <a:bodyPr/>
        <a:lstStyle/>
        <a:p>
          <a:endParaRPr lang="en-US"/>
        </a:p>
      </dgm:t>
    </dgm:pt>
    <dgm:pt modelId="{6DA53E0C-7041-4383-8AFA-2B72F5DA150C}">
      <dgm:prSet phldrT="[Text]"/>
      <dgm:spPr/>
      <dgm:t>
        <a:bodyPr/>
        <a:lstStyle/>
        <a:p>
          <a:r>
            <a:rPr lang="en-US" b="0" dirty="0"/>
            <a:t>Data Use</a:t>
          </a:r>
          <a:endParaRPr lang="en-US" dirty="0"/>
        </a:p>
      </dgm:t>
    </dgm:pt>
    <dgm:pt modelId="{361D91DE-3C64-4729-A203-73679F2ABFC5}" type="parTrans" cxnId="{5458E320-8F23-4188-863E-ADCC2975DC59}">
      <dgm:prSet/>
      <dgm:spPr/>
      <dgm:t>
        <a:bodyPr/>
        <a:lstStyle/>
        <a:p>
          <a:endParaRPr lang="en-US"/>
        </a:p>
      </dgm:t>
    </dgm:pt>
    <dgm:pt modelId="{8AE044B2-95FF-4822-B9F7-8474ECEDCC19}" type="sibTrans" cxnId="{5458E320-8F23-4188-863E-ADCC2975DC59}">
      <dgm:prSet/>
      <dgm:spPr/>
      <dgm:t>
        <a:bodyPr/>
        <a:lstStyle/>
        <a:p>
          <a:endParaRPr lang="en-US"/>
        </a:p>
      </dgm:t>
    </dgm:pt>
    <dgm:pt modelId="{4EA162CD-413D-4B4B-8C7B-14DE51A78BF1}">
      <dgm:prSet phldrT="[Text]"/>
      <dgm:spPr/>
      <dgm:t>
        <a:bodyPr/>
        <a:lstStyle/>
        <a:p>
          <a:r>
            <a:rPr lang="en-US" b="0" dirty="0"/>
            <a:t>Sustainability</a:t>
          </a:r>
          <a:endParaRPr lang="en-US" dirty="0"/>
        </a:p>
      </dgm:t>
    </dgm:pt>
    <dgm:pt modelId="{D20B68A6-DE9F-4B62-AAFF-00E8D32F439F}" type="parTrans" cxnId="{E75D7FED-969D-4600-B0C2-DBF6F0CE3314}">
      <dgm:prSet/>
      <dgm:spPr/>
      <dgm:t>
        <a:bodyPr/>
        <a:lstStyle/>
        <a:p>
          <a:endParaRPr lang="en-US"/>
        </a:p>
      </dgm:t>
    </dgm:pt>
    <dgm:pt modelId="{5BD183C5-81AB-409B-83BF-4AA06CF500D8}" type="sibTrans" cxnId="{E75D7FED-969D-4600-B0C2-DBF6F0CE3314}">
      <dgm:prSet/>
      <dgm:spPr/>
      <dgm:t>
        <a:bodyPr/>
        <a:lstStyle/>
        <a:p>
          <a:endParaRPr lang="en-US"/>
        </a:p>
      </dgm:t>
    </dgm:pt>
    <dgm:pt modelId="{46FD235A-0C13-449F-A7D3-F9A330DF43CE}" type="pres">
      <dgm:prSet presAssocID="{8A8E769C-6B84-4289-B7FC-7311083EFE01}" presName="Name0" presStyleCnt="0">
        <dgm:presLayoutVars>
          <dgm:chMax val="7"/>
          <dgm:chPref val="7"/>
          <dgm:dir/>
        </dgm:presLayoutVars>
      </dgm:prSet>
      <dgm:spPr/>
    </dgm:pt>
    <dgm:pt modelId="{283BC50C-4C0D-4027-A7BC-AF6ABC395217}" type="pres">
      <dgm:prSet presAssocID="{8A8E769C-6B84-4289-B7FC-7311083EFE01}" presName="Name1" presStyleCnt="0"/>
      <dgm:spPr/>
    </dgm:pt>
    <dgm:pt modelId="{DDC0CC0D-E772-44F4-ABA4-8D85059F0FB6}" type="pres">
      <dgm:prSet presAssocID="{8A8E769C-6B84-4289-B7FC-7311083EFE01}" presName="cycle" presStyleCnt="0"/>
      <dgm:spPr/>
    </dgm:pt>
    <dgm:pt modelId="{C71590D1-2E80-4905-8E0E-EF355084D5CC}" type="pres">
      <dgm:prSet presAssocID="{8A8E769C-6B84-4289-B7FC-7311083EFE01}" presName="srcNode" presStyleLbl="node1" presStyleIdx="0" presStyleCnt="7"/>
      <dgm:spPr/>
    </dgm:pt>
    <dgm:pt modelId="{6FD7CFF7-893A-4770-A4B2-57417D9EE9FA}" type="pres">
      <dgm:prSet presAssocID="{8A8E769C-6B84-4289-B7FC-7311083EFE01}" presName="conn" presStyleLbl="parChTrans1D2" presStyleIdx="0" presStyleCnt="1"/>
      <dgm:spPr/>
    </dgm:pt>
    <dgm:pt modelId="{2D9E7040-602F-4CCC-B902-28C97323B148}" type="pres">
      <dgm:prSet presAssocID="{8A8E769C-6B84-4289-B7FC-7311083EFE01}" presName="extraNode" presStyleLbl="node1" presStyleIdx="0" presStyleCnt="7"/>
      <dgm:spPr/>
    </dgm:pt>
    <dgm:pt modelId="{616B4C20-6B97-4361-8D41-404BBD2E5CFC}" type="pres">
      <dgm:prSet presAssocID="{8A8E769C-6B84-4289-B7FC-7311083EFE01}" presName="dstNode" presStyleLbl="node1" presStyleIdx="0" presStyleCnt="7"/>
      <dgm:spPr/>
    </dgm:pt>
    <dgm:pt modelId="{A005669B-2C6E-4ACB-9BAB-544DD76CA9B9}" type="pres">
      <dgm:prSet presAssocID="{BA4DF6C6-A2A3-465C-99A9-499D01DFE5AF}" presName="text_1" presStyleLbl="node1" presStyleIdx="0" presStyleCnt="7">
        <dgm:presLayoutVars>
          <dgm:bulletEnabled val="1"/>
        </dgm:presLayoutVars>
      </dgm:prSet>
      <dgm:spPr/>
    </dgm:pt>
    <dgm:pt modelId="{0514E47A-A8E9-4E17-B64C-E436F49AC990}" type="pres">
      <dgm:prSet presAssocID="{BA4DF6C6-A2A3-465C-99A9-499D01DFE5AF}" presName="accent_1" presStyleCnt="0"/>
      <dgm:spPr/>
    </dgm:pt>
    <dgm:pt modelId="{C0A3FA74-23AD-4211-AB1F-04338A4572E3}" type="pres">
      <dgm:prSet presAssocID="{BA4DF6C6-A2A3-465C-99A9-499D01DFE5AF}" presName="accentRepeatNode" presStyleLbl="solidFgAcc1" presStyleIdx="0" presStyleCnt="7"/>
      <dgm:spPr/>
    </dgm:pt>
    <dgm:pt modelId="{49DAA199-8C86-4E14-A72B-4744608D73E8}" type="pres">
      <dgm:prSet presAssocID="{5931AA00-08FB-4E53-8959-72829C6BA92F}" presName="text_2" presStyleLbl="node1" presStyleIdx="1" presStyleCnt="7">
        <dgm:presLayoutVars>
          <dgm:bulletEnabled val="1"/>
        </dgm:presLayoutVars>
      </dgm:prSet>
      <dgm:spPr/>
    </dgm:pt>
    <dgm:pt modelId="{8A6C4340-BCD7-4C57-87C2-73BC1E1A8453}" type="pres">
      <dgm:prSet presAssocID="{5931AA00-08FB-4E53-8959-72829C6BA92F}" presName="accent_2" presStyleCnt="0"/>
      <dgm:spPr/>
    </dgm:pt>
    <dgm:pt modelId="{6687E0E2-EF8A-4579-B7C6-9AA0C2794578}" type="pres">
      <dgm:prSet presAssocID="{5931AA00-08FB-4E53-8959-72829C6BA92F}" presName="accentRepeatNode" presStyleLbl="solidFgAcc1" presStyleIdx="1" presStyleCnt="7"/>
      <dgm:spPr/>
    </dgm:pt>
    <dgm:pt modelId="{BBCB3CE4-59DD-43B4-A59B-B30E2A2C17EA}" type="pres">
      <dgm:prSet presAssocID="{80AB74D1-AF6A-4C02-81E1-D01255B0389A}" presName="text_3" presStyleLbl="node1" presStyleIdx="2" presStyleCnt="7">
        <dgm:presLayoutVars>
          <dgm:bulletEnabled val="1"/>
        </dgm:presLayoutVars>
      </dgm:prSet>
      <dgm:spPr/>
    </dgm:pt>
    <dgm:pt modelId="{6180E15A-DF3D-41F4-88AA-C0C502B6A172}" type="pres">
      <dgm:prSet presAssocID="{80AB74D1-AF6A-4C02-81E1-D01255B0389A}" presName="accent_3" presStyleCnt="0"/>
      <dgm:spPr/>
    </dgm:pt>
    <dgm:pt modelId="{F898B520-F20D-4F16-ACA4-D6D7990980A7}" type="pres">
      <dgm:prSet presAssocID="{80AB74D1-AF6A-4C02-81E1-D01255B0389A}" presName="accentRepeatNode" presStyleLbl="solidFgAcc1" presStyleIdx="2" presStyleCnt="7"/>
      <dgm:spPr/>
    </dgm:pt>
    <dgm:pt modelId="{EC7B6A16-C9EF-41B5-92D1-30B021CB60BA}" type="pres">
      <dgm:prSet presAssocID="{DD4B3248-8657-49E9-BBE2-CEA057E12A2E}" presName="text_4" presStyleLbl="node1" presStyleIdx="3" presStyleCnt="7">
        <dgm:presLayoutVars>
          <dgm:bulletEnabled val="1"/>
        </dgm:presLayoutVars>
      </dgm:prSet>
      <dgm:spPr/>
    </dgm:pt>
    <dgm:pt modelId="{E70D6A58-CD89-4570-83A9-1C8F99BFFE0A}" type="pres">
      <dgm:prSet presAssocID="{DD4B3248-8657-49E9-BBE2-CEA057E12A2E}" presName="accent_4" presStyleCnt="0"/>
      <dgm:spPr/>
    </dgm:pt>
    <dgm:pt modelId="{CB921900-6CD3-4EEB-B82D-7134C666AE4D}" type="pres">
      <dgm:prSet presAssocID="{DD4B3248-8657-49E9-BBE2-CEA057E12A2E}" presName="accentRepeatNode" presStyleLbl="solidFgAcc1" presStyleIdx="3" presStyleCnt="7"/>
      <dgm:spPr/>
    </dgm:pt>
    <dgm:pt modelId="{137E850A-E987-4A92-8F5C-14CA6B353409}" type="pres">
      <dgm:prSet presAssocID="{CC4CA8B2-1688-40E9-9DC9-9C4E03FC8133}" presName="text_5" presStyleLbl="node1" presStyleIdx="4" presStyleCnt="7">
        <dgm:presLayoutVars>
          <dgm:bulletEnabled val="1"/>
        </dgm:presLayoutVars>
      </dgm:prSet>
      <dgm:spPr/>
    </dgm:pt>
    <dgm:pt modelId="{E6C621E7-8046-4A38-9DA1-84845DEA7A3A}" type="pres">
      <dgm:prSet presAssocID="{CC4CA8B2-1688-40E9-9DC9-9C4E03FC8133}" presName="accent_5" presStyleCnt="0"/>
      <dgm:spPr/>
    </dgm:pt>
    <dgm:pt modelId="{1EAF4738-F5E3-41CF-B126-920C6F31AFD4}" type="pres">
      <dgm:prSet presAssocID="{CC4CA8B2-1688-40E9-9DC9-9C4E03FC8133}" presName="accentRepeatNode" presStyleLbl="solidFgAcc1" presStyleIdx="4" presStyleCnt="7"/>
      <dgm:spPr/>
    </dgm:pt>
    <dgm:pt modelId="{BF6A7510-389F-4AB0-B750-811969E7155A}" type="pres">
      <dgm:prSet presAssocID="{6DA53E0C-7041-4383-8AFA-2B72F5DA150C}" presName="text_6" presStyleLbl="node1" presStyleIdx="5" presStyleCnt="7">
        <dgm:presLayoutVars>
          <dgm:bulletEnabled val="1"/>
        </dgm:presLayoutVars>
      </dgm:prSet>
      <dgm:spPr/>
    </dgm:pt>
    <dgm:pt modelId="{865266B4-E36B-49F5-B325-7828391E47A7}" type="pres">
      <dgm:prSet presAssocID="{6DA53E0C-7041-4383-8AFA-2B72F5DA150C}" presName="accent_6" presStyleCnt="0"/>
      <dgm:spPr/>
    </dgm:pt>
    <dgm:pt modelId="{2AF24CE0-6CF2-4A6D-9D9C-A38177071353}" type="pres">
      <dgm:prSet presAssocID="{6DA53E0C-7041-4383-8AFA-2B72F5DA150C}" presName="accentRepeatNode" presStyleLbl="solidFgAcc1" presStyleIdx="5" presStyleCnt="7"/>
      <dgm:spPr/>
    </dgm:pt>
    <dgm:pt modelId="{29B9C2F3-1A2E-46EA-806F-4865206451DE}" type="pres">
      <dgm:prSet presAssocID="{4EA162CD-413D-4B4B-8C7B-14DE51A78BF1}" presName="text_7" presStyleLbl="node1" presStyleIdx="6" presStyleCnt="7">
        <dgm:presLayoutVars>
          <dgm:bulletEnabled val="1"/>
        </dgm:presLayoutVars>
      </dgm:prSet>
      <dgm:spPr/>
    </dgm:pt>
    <dgm:pt modelId="{D666F79F-E7FE-4E9C-8337-0FF7610DED9C}" type="pres">
      <dgm:prSet presAssocID="{4EA162CD-413D-4B4B-8C7B-14DE51A78BF1}" presName="accent_7" presStyleCnt="0"/>
      <dgm:spPr/>
    </dgm:pt>
    <dgm:pt modelId="{3BA34326-25CC-426D-B974-3459DD46A32F}" type="pres">
      <dgm:prSet presAssocID="{4EA162CD-413D-4B4B-8C7B-14DE51A78BF1}" presName="accentRepeatNode" presStyleLbl="solidFgAcc1" presStyleIdx="6" presStyleCnt="7"/>
      <dgm:spPr/>
    </dgm:pt>
  </dgm:ptLst>
  <dgm:cxnLst>
    <dgm:cxn modelId="{8EFB1C04-A6A0-465B-957E-67B144A167DA}" type="presOf" srcId="{DD4B3248-8657-49E9-BBE2-CEA057E12A2E}" destId="{EC7B6A16-C9EF-41B5-92D1-30B021CB60BA}" srcOrd="0" destOrd="0" presId="urn:microsoft.com/office/officeart/2008/layout/VerticalCurvedList"/>
    <dgm:cxn modelId="{530FE715-4838-4852-9FAF-8BC144D01A97}" srcId="{8A8E769C-6B84-4289-B7FC-7311083EFE01}" destId="{5931AA00-08FB-4E53-8959-72829C6BA92F}" srcOrd="1" destOrd="0" parTransId="{E5431D15-D019-4604-86BA-3E29770BF52D}" sibTransId="{E6E95E50-A990-4E25-91E9-58BEAA4A2447}"/>
    <dgm:cxn modelId="{5458E320-8F23-4188-863E-ADCC2975DC59}" srcId="{8A8E769C-6B84-4289-B7FC-7311083EFE01}" destId="{6DA53E0C-7041-4383-8AFA-2B72F5DA150C}" srcOrd="5" destOrd="0" parTransId="{361D91DE-3C64-4729-A203-73679F2ABFC5}" sibTransId="{8AE044B2-95FF-4822-B9F7-8474ECEDCC19}"/>
    <dgm:cxn modelId="{269A4936-78F8-4709-B2EB-9A0F9C3BDE52}" type="presOf" srcId="{4EA162CD-413D-4B4B-8C7B-14DE51A78BF1}" destId="{29B9C2F3-1A2E-46EA-806F-4865206451DE}" srcOrd="0" destOrd="0" presId="urn:microsoft.com/office/officeart/2008/layout/VerticalCurvedList"/>
    <dgm:cxn modelId="{13E3E340-2962-440F-86A5-8C4B04CCA6FF}" srcId="{8A8E769C-6B84-4289-B7FC-7311083EFE01}" destId="{80AB74D1-AF6A-4C02-81E1-D01255B0389A}" srcOrd="2" destOrd="0" parTransId="{5D42FF79-285C-4672-8C4D-49F569C915E1}" sibTransId="{9B9CD08A-1ACA-4DA7-A057-7D2722B5A633}"/>
    <dgm:cxn modelId="{172DCB69-46A4-4168-BBBD-D8A3F8763988}" type="presOf" srcId="{80AB74D1-AF6A-4C02-81E1-D01255B0389A}" destId="{BBCB3CE4-59DD-43B4-A59B-B30E2A2C17EA}" srcOrd="0" destOrd="0" presId="urn:microsoft.com/office/officeart/2008/layout/VerticalCurvedList"/>
    <dgm:cxn modelId="{0CEF217E-D2AB-47E2-8BBA-8369B83D7028}" srcId="{8A8E769C-6B84-4289-B7FC-7311083EFE01}" destId="{CC4CA8B2-1688-40E9-9DC9-9C4E03FC8133}" srcOrd="4" destOrd="0" parTransId="{30BA2534-6E81-4ED8-9B3B-D2A54F658596}" sibTransId="{5B299F30-798F-40A7-90B6-D63096DF56DC}"/>
    <dgm:cxn modelId="{E1EC218D-35B9-4A21-A86F-CA64CDC319B2}" type="presOf" srcId="{6DA53E0C-7041-4383-8AFA-2B72F5DA150C}" destId="{BF6A7510-389F-4AB0-B750-811969E7155A}" srcOrd="0" destOrd="0" presId="urn:microsoft.com/office/officeart/2008/layout/VerticalCurvedList"/>
    <dgm:cxn modelId="{FE2753A2-7F46-406A-9A39-C457F3EE2F70}" srcId="{8A8E769C-6B84-4289-B7FC-7311083EFE01}" destId="{BA4DF6C6-A2A3-465C-99A9-499D01DFE5AF}" srcOrd="0" destOrd="0" parTransId="{EA51341D-9A2F-4843-81D5-E844D9EC65C5}" sibTransId="{C9A49EA5-E096-4916-BEDB-234ED0628E21}"/>
    <dgm:cxn modelId="{94373AAB-55B9-494C-BDC2-FF669396D4EF}" type="presOf" srcId="{C9A49EA5-E096-4916-BEDB-234ED0628E21}" destId="{6FD7CFF7-893A-4770-A4B2-57417D9EE9FA}" srcOrd="0" destOrd="0" presId="urn:microsoft.com/office/officeart/2008/layout/VerticalCurvedList"/>
    <dgm:cxn modelId="{F71776CA-8522-4938-9F8F-123BE09BB5AB}" srcId="{8A8E769C-6B84-4289-B7FC-7311083EFE01}" destId="{23F01F17-F1CB-44D7-9DB7-A948AB286715}" srcOrd="7" destOrd="0" parTransId="{69BA0505-DDB9-4E4A-808A-570F6AA4470F}" sibTransId="{D9637DFD-3FC8-4871-BD88-C1E6E9F3F7D4}"/>
    <dgm:cxn modelId="{194935CF-AAA8-44DA-B2ED-8DFA11C80939}" srcId="{8A8E769C-6B84-4289-B7FC-7311083EFE01}" destId="{DD4B3248-8657-49E9-BBE2-CEA057E12A2E}" srcOrd="3" destOrd="0" parTransId="{49BFB303-52B6-41FF-92D9-394F679F9CDF}" sibTransId="{FEEEBC70-273C-4D09-AFFE-746B5AB6E6F6}"/>
    <dgm:cxn modelId="{6FB91ED5-118C-46DC-93DB-1915C2E9EBC3}" type="presOf" srcId="{8A8E769C-6B84-4289-B7FC-7311083EFE01}" destId="{46FD235A-0C13-449F-A7D3-F9A330DF43CE}" srcOrd="0" destOrd="0" presId="urn:microsoft.com/office/officeart/2008/layout/VerticalCurvedList"/>
    <dgm:cxn modelId="{56D3DFD9-33BC-4A11-9177-1DAC9CC196DE}" type="presOf" srcId="{5931AA00-08FB-4E53-8959-72829C6BA92F}" destId="{49DAA199-8C86-4E14-A72B-4744608D73E8}" srcOrd="0" destOrd="0" presId="urn:microsoft.com/office/officeart/2008/layout/VerticalCurvedList"/>
    <dgm:cxn modelId="{E75D7FED-969D-4600-B0C2-DBF6F0CE3314}" srcId="{8A8E769C-6B84-4289-B7FC-7311083EFE01}" destId="{4EA162CD-413D-4B4B-8C7B-14DE51A78BF1}" srcOrd="6" destOrd="0" parTransId="{D20B68A6-DE9F-4B62-AAFF-00E8D32F439F}" sibTransId="{5BD183C5-81AB-409B-83BF-4AA06CF500D8}"/>
    <dgm:cxn modelId="{F739A1EE-7BCD-4DB7-A193-58383F32F22C}" type="presOf" srcId="{BA4DF6C6-A2A3-465C-99A9-499D01DFE5AF}" destId="{A005669B-2C6E-4ACB-9BAB-544DD76CA9B9}" srcOrd="0" destOrd="0" presId="urn:microsoft.com/office/officeart/2008/layout/VerticalCurvedList"/>
    <dgm:cxn modelId="{959C27F8-378F-4923-8806-FA7AEB113C17}" type="presOf" srcId="{CC4CA8B2-1688-40E9-9DC9-9C4E03FC8133}" destId="{137E850A-E987-4A92-8F5C-14CA6B353409}" srcOrd="0" destOrd="0" presId="urn:microsoft.com/office/officeart/2008/layout/VerticalCurvedList"/>
    <dgm:cxn modelId="{E954FDDE-22F3-43C4-B423-C91DD5E827C7}" type="presParOf" srcId="{46FD235A-0C13-449F-A7D3-F9A330DF43CE}" destId="{283BC50C-4C0D-4027-A7BC-AF6ABC395217}" srcOrd="0" destOrd="0" presId="urn:microsoft.com/office/officeart/2008/layout/VerticalCurvedList"/>
    <dgm:cxn modelId="{A3E3C394-42D3-457B-8E24-5E9F369FCAE5}" type="presParOf" srcId="{283BC50C-4C0D-4027-A7BC-AF6ABC395217}" destId="{DDC0CC0D-E772-44F4-ABA4-8D85059F0FB6}" srcOrd="0" destOrd="0" presId="urn:microsoft.com/office/officeart/2008/layout/VerticalCurvedList"/>
    <dgm:cxn modelId="{3B1F8A48-DC26-4A71-9813-24DBD76F0E28}" type="presParOf" srcId="{DDC0CC0D-E772-44F4-ABA4-8D85059F0FB6}" destId="{C71590D1-2E80-4905-8E0E-EF355084D5CC}" srcOrd="0" destOrd="0" presId="urn:microsoft.com/office/officeart/2008/layout/VerticalCurvedList"/>
    <dgm:cxn modelId="{D3263EF2-01AB-4F75-8787-0564FB753927}" type="presParOf" srcId="{DDC0CC0D-E772-44F4-ABA4-8D85059F0FB6}" destId="{6FD7CFF7-893A-4770-A4B2-57417D9EE9FA}" srcOrd="1" destOrd="0" presId="urn:microsoft.com/office/officeart/2008/layout/VerticalCurvedList"/>
    <dgm:cxn modelId="{615F2969-94BF-4A0C-B874-320F372BD7AB}" type="presParOf" srcId="{DDC0CC0D-E772-44F4-ABA4-8D85059F0FB6}" destId="{2D9E7040-602F-4CCC-B902-28C97323B148}" srcOrd="2" destOrd="0" presId="urn:microsoft.com/office/officeart/2008/layout/VerticalCurvedList"/>
    <dgm:cxn modelId="{2532CABD-8A3E-4388-8547-255FED105350}" type="presParOf" srcId="{DDC0CC0D-E772-44F4-ABA4-8D85059F0FB6}" destId="{616B4C20-6B97-4361-8D41-404BBD2E5CFC}" srcOrd="3" destOrd="0" presId="urn:microsoft.com/office/officeart/2008/layout/VerticalCurvedList"/>
    <dgm:cxn modelId="{4E79A699-5018-49B6-95E4-BD61531B30BF}" type="presParOf" srcId="{283BC50C-4C0D-4027-A7BC-AF6ABC395217}" destId="{A005669B-2C6E-4ACB-9BAB-544DD76CA9B9}" srcOrd="1" destOrd="0" presId="urn:microsoft.com/office/officeart/2008/layout/VerticalCurvedList"/>
    <dgm:cxn modelId="{3283BC40-F36C-4801-BFBF-568929395387}" type="presParOf" srcId="{283BC50C-4C0D-4027-A7BC-AF6ABC395217}" destId="{0514E47A-A8E9-4E17-B64C-E436F49AC990}" srcOrd="2" destOrd="0" presId="urn:microsoft.com/office/officeart/2008/layout/VerticalCurvedList"/>
    <dgm:cxn modelId="{DE58AE69-B8D6-4DA1-AE39-D5994632DA0D}" type="presParOf" srcId="{0514E47A-A8E9-4E17-B64C-E436F49AC990}" destId="{C0A3FA74-23AD-4211-AB1F-04338A4572E3}" srcOrd="0" destOrd="0" presId="urn:microsoft.com/office/officeart/2008/layout/VerticalCurvedList"/>
    <dgm:cxn modelId="{6711B992-A44A-4DA2-BDE3-52C881149AE4}" type="presParOf" srcId="{283BC50C-4C0D-4027-A7BC-AF6ABC395217}" destId="{49DAA199-8C86-4E14-A72B-4744608D73E8}" srcOrd="3" destOrd="0" presId="urn:microsoft.com/office/officeart/2008/layout/VerticalCurvedList"/>
    <dgm:cxn modelId="{5A22D232-A9AD-42BF-9EC8-7117DFC250C9}" type="presParOf" srcId="{283BC50C-4C0D-4027-A7BC-AF6ABC395217}" destId="{8A6C4340-BCD7-4C57-87C2-73BC1E1A8453}" srcOrd="4" destOrd="0" presId="urn:microsoft.com/office/officeart/2008/layout/VerticalCurvedList"/>
    <dgm:cxn modelId="{36C9A3FC-AF63-4D5D-A7D1-5F9D6B0C24BE}" type="presParOf" srcId="{8A6C4340-BCD7-4C57-87C2-73BC1E1A8453}" destId="{6687E0E2-EF8A-4579-B7C6-9AA0C2794578}" srcOrd="0" destOrd="0" presId="urn:microsoft.com/office/officeart/2008/layout/VerticalCurvedList"/>
    <dgm:cxn modelId="{5B664E2B-8A86-4421-9186-C89839C16DC4}" type="presParOf" srcId="{283BC50C-4C0D-4027-A7BC-AF6ABC395217}" destId="{BBCB3CE4-59DD-43B4-A59B-B30E2A2C17EA}" srcOrd="5" destOrd="0" presId="urn:microsoft.com/office/officeart/2008/layout/VerticalCurvedList"/>
    <dgm:cxn modelId="{9B699021-5473-4A58-A51B-9BFECF2EE17B}" type="presParOf" srcId="{283BC50C-4C0D-4027-A7BC-AF6ABC395217}" destId="{6180E15A-DF3D-41F4-88AA-C0C502B6A172}" srcOrd="6" destOrd="0" presId="urn:microsoft.com/office/officeart/2008/layout/VerticalCurvedList"/>
    <dgm:cxn modelId="{03B26D71-E7FB-4404-8FEE-DEB34B4A4D23}" type="presParOf" srcId="{6180E15A-DF3D-41F4-88AA-C0C502B6A172}" destId="{F898B520-F20D-4F16-ACA4-D6D7990980A7}" srcOrd="0" destOrd="0" presId="urn:microsoft.com/office/officeart/2008/layout/VerticalCurvedList"/>
    <dgm:cxn modelId="{5A346124-2257-4D0F-AE49-5DBC6AB7C81E}" type="presParOf" srcId="{283BC50C-4C0D-4027-A7BC-AF6ABC395217}" destId="{EC7B6A16-C9EF-41B5-92D1-30B021CB60BA}" srcOrd="7" destOrd="0" presId="urn:microsoft.com/office/officeart/2008/layout/VerticalCurvedList"/>
    <dgm:cxn modelId="{40FC4B99-53B2-4695-A0A4-E4D9574ADFA1}" type="presParOf" srcId="{283BC50C-4C0D-4027-A7BC-AF6ABC395217}" destId="{E70D6A58-CD89-4570-83A9-1C8F99BFFE0A}" srcOrd="8" destOrd="0" presId="urn:microsoft.com/office/officeart/2008/layout/VerticalCurvedList"/>
    <dgm:cxn modelId="{8C22E72C-AE14-4786-96F6-EEE75EFB13C0}" type="presParOf" srcId="{E70D6A58-CD89-4570-83A9-1C8F99BFFE0A}" destId="{CB921900-6CD3-4EEB-B82D-7134C666AE4D}" srcOrd="0" destOrd="0" presId="urn:microsoft.com/office/officeart/2008/layout/VerticalCurvedList"/>
    <dgm:cxn modelId="{5A267F29-01CF-4B77-AF6E-3C5C7C6BF70F}" type="presParOf" srcId="{283BC50C-4C0D-4027-A7BC-AF6ABC395217}" destId="{137E850A-E987-4A92-8F5C-14CA6B353409}" srcOrd="9" destOrd="0" presId="urn:microsoft.com/office/officeart/2008/layout/VerticalCurvedList"/>
    <dgm:cxn modelId="{C677C732-B149-4CF3-B2AE-907810B6AE18}" type="presParOf" srcId="{283BC50C-4C0D-4027-A7BC-AF6ABC395217}" destId="{E6C621E7-8046-4A38-9DA1-84845DEA7A3A}" srcOrd="10" destOrd="0" presId="urn:microsoft.com/office/officeart/2008/layout/VerticalCurvedList"/>
    <dgm:cxn modelId="{57D206F9-ABB5-498A-BA85-2E853D5804B7}" type="presParOf" srcId="{E6C621E7-8046-4A38-9DA1-84845DEA7A3A}" destId="{1EAF4738-F5E3-41CF-B126-920C6F31AFD4}" srcOrd="0" destOrd="0" presId="urn:microsoft.com/office/officeart/2008/layout/VerticalCurvedList"/>
    <dgm:cxn modelId="{B3D70D75-9B6D-40DB-A08E-C50E8D2A9BAE}" type="presParOf" srcId="{283BC50C-4C0D-4027-A7BC-AF6ABC395217}" destId="{BF6A7510-389F-4AB0-B750-811969E7155A}" srcOrd="11" destOrd="0" presId="urn:microsoft.com/office/officeart/2008/layout/VerticalCurvedList"/>
    <dgm:cxn modelId="{8D1F4B28-3137-4FB6-91A4-FB382DF4F33C}" type="presParOf" srcId="{283BC50C-4C0D-4027-A7BC-AF6ABC395217}" destId="{865266B4-E36B-49F5-B325-7828391E47A7}" srcOrd="12" destOrd="0" presId="urn:microsoft.com/office/officeart/2008/layout/VerticalCurvedList"/>
    <dgm:cxn modelId="{DEED18C7-3CD6-48F2-975D-AE2F1A5E8983}" type="presParOf" srcId="{865266B4-E36B-49F5-B325-7828391E47A7}" destId="{2AF24CE0-6CF2-4A6D-9D9C-A38177071353}" srcOrd="0" destOrd="0" presId="urn:microsoft.com/office/officeart/2008/layout/VerticalCurvedList"/>
    <dgm:cxn modelId="{8BCA018B-68DC-4EE9-A8A6-D73D96455D2F}" type="presParOf" srcId="{283BC50C-4C0D-4027-A7BC-AF6ABC395217}" destId="{29B9C2F3-1A2E-46EA-806F-4865206451DE}" srcOrd="13" destOrd="0" presId="urn:microsoft.com/office/officeart/2008/layout/VerticalCurvedList"/>
    <dgm:cxn modelId="{2F35E3F2-ECBD-4291-B69C-E1FE2D5764DF}" type="presParOf" srcId="{283BC50C-4C0D-4027-A7BC-AF6ABC395217}" destId="{D666F79F-E7FE-4E9C-8337-0FF7610DED9C}" srcOrd="14" destOrd="0" presId="urn:microsoft.com/office/officeart/2008/layout/VerticalCurvedList"/>
    <dgm:cxn modelId="{F756AB8A-223C-40CF-8A80-57B654949B60}" type="presParOf" srcId="{D666F79F-E7FE-4E9C-8337-0FF7610DED9C}" destId="{3BA34326-25CC-426D-B974-3459DD46A3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5C0-6059-447D-BC6B-8CE42A7BD9DB}">
      <dsp:nvSpPr>
        <dsp:cNvPr id="0" name=""/>
        <dsp:cNvSpPr/>
      </dsp:nvSpPr>
      <dsp:spPr>
        <a:xfrm>
          <a:off x="6180957" y="974591"/>
          <a:ext cx="1754213" cy="4176528"/>
        </a:xfrm>
        <a:prstGeom prst="wedgeRectCallout">
          <a:avLst>
            <a:gd name="adj1" fmla="val 0"/>
            <a:gd name="adj2" fmla="val 0"/>
          </a:avLst>
        </a:prstGeom>
        <a:solidFill>
          <a:schemeClr val="accent4">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r" defTabSz="577850">
            <a:lnSpc>
              <a:spcPct val="90000"/>
            </a:lnSpc>
            <a:spcBef>
              <a:spcPct val="0"/>
            </a:spcBef>
            <a:spcAft>
              <a:spcPct val="35000"/>
            </a:spcAft>
            <a:buNone/>
          </a:pPr>
          <a:r>
            <a:rPr lang="en-US" sz="1300" kern="1200" dirty="0"/>
            <a:t>Evaluation and Data Use</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Mores states with operational systems and examples of data use to inform decisions</a:t>
          </a:r>
        </a:p>
        <a:p>
          <a:pPr marL="0" lvl="0" indent="0" algn="r" defTabSz="577850">
            <a:lnSpc>
              <a:spcPct val="90000"/>
            </a:lnSpc>
            <a:spcBef>
              <a:spcPct val="0"/>
            </a:spcBef>
            <a:spcAft>
              <a:spcPct val="35000"/>
            </a:spcAft>
            <a:buNone/>
          </a:pPr>
          <a:endParaRPr lang="en-US" sz="1300" kern="1200" dirty="0"/>
        </a:p>
      </dsp:txBody>
      <dsp:txXfrm>
        <a:off x="6403392" y="974591"/>
        <a:ext cx="1531779" cy="4176528"/>
      </dsp:txXfrm>
    </dsp:sp>
    <dsp:sp modelId="{60743CF0-F0ED-4A15-BC3F-45AFD7B8A898}">
      <dsp:nvSpPr>
        <dsp:cNvPr id="0" name=""/>
        <dsp:cNvSpPr/>
      </dsp:nvSpPr>
      <dsp:spPr>
        <a:xfrm>
          <a:off x="6180957" y="0"/>
          <a:ext cx="1754213" cy="974591"/>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a:t>Phase </a:t>
          </a:r>
          <a:r>
            <a:rPr lang="en-US" sz="1300" kern="1200" dirty="0"/>
            <a:t>4: TBD</a:t>
          </a:r>
        </a:p>
      </dsp:txBody>
      <dsp:txXfrm>
        <a:off x="6180957" y="0"/>
        <a:ext cx="1754213" cy="974591"/>
      </dsp:txXfrm>
    </dsp:sp>
    <dsp:sp modelId="{2448462C-797B-47AA-8541-FE65A3183409}">
      <dsp:nvSpPr>
        <dsp:cNvPr id="0" name=""/>
        <dsp:cNvSpPr/>
      </dsp:nvSpPr>
      <dsp:spPr>
        <a:xfrm>
          <a:off x="4426744" y="974591"/>
          <a:ext cx="1754213" cy="3898367"/>
        </a:xfrm>
        <a:prstGeom prst="wedgeRectCallout">
          <a:avLst>
            <a:gd name="adj1" fmla="val 62500"/>
            <a:gd name="adj2" fmla="val 20830"/>
          </a:avLst>
        </a:prstGeom>
        <a:solidFill>
          <a:schemeClr val="accent4">
            <a:tint val="50000"/>
            <a:hueOff val="286713"/>
            <a:satOff val="-4595"/>
            <a:lumOff val="4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r" defTabSz="577850">
            <a:lnSpc>
              <a:spcPct val="90000"/>
            </a:lnSpc>
            <a:spcBef>
              <a:spcPct val="0"/>
            </a:spcBef>
            <a:spcAft>
              <a:spcPct val="35000"/>
            </a:spcAft>
            <a:buNone/>
          </a:pPr>
          <a:r>
            <a:rPr lang="en-US" sz="1300" kern="1200" dirty="0"/>
            <a:t>Operational</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3 states with operational systems</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Approximately 37 states planning </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Over 25 with functioning, implemented data governance</a:t>
          </a:r>
        </a:p>
      </dsp:txBody>
      <dsp:txXfrm>
        <a:off x="4649178" y="974591"/>
        <a:ext cx="1531779" cy="3898367"/>
      </dsp:txXfrm>
    </dsp:sp>
    <dsp:sp modelId="{AE6BF421-4B73-4ED8-AE67-B4BBEE910A3C}">
      <dsp:nvSpPr>
        <dsp:cNvPr id="0" name=""/>
        <dsp:cNvSpPr/>
      </dsp:nvSpPr>
      <dsp:spPr>
        <a:xfrm>
          <a:off x="4426744" y="141655"/>
          <a:ext cx="1754213" cy="835511"/>
        </a:xfrm>
        <a:prstGeom prst="rect">
          <a:avLst/>
        </a:prstGeom>
        <a:solidFill>
          <a:schemeClr val="accent4">
            <a:hueOff val="406013"/>
            <a:satOff val="-7024"/>
            <a:lumOff val="-150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Phase 3: 2016- Present</a:t>
          </a:r>
        </a:p>
      </dsp:txBody>
      <dsp:txXfrm>
        <a:off x="4426744" y="141655"/>
        <a:ext cx="1754213" cy="835511"/>
      </dsp:txXfrm>
    </dsp:sp>
    <dsp:sp modelId="{F5F2BF93-F265-4CA7-B9FB-F6B27AE76830}">
      <dsp:nvSpPr>
        <dsp:cNvPr id="0" name=""/>
        <dsp:cNvSpPr/>
      </dsp:nvSpPr>
      <dsp:spPr>
        <a:xfrm>
          <a:off x="2672530" y="974591"/>
          <a:ext cx="1754213" cy="3619692"/>
        </a:xfrm>
        <a:prstGeom prst="wedgeRectCallout">
          <a:avLst>
            <a:gd name="adj1" fmla="val 62500"/>
            <a:gd name="adj2" fmla="val 20830"/>
          </a:avLst>
        </a:prstGeom>
        <a:solidFill>
          <a:schemeClr val="accent4">
            <a:tint val="50000"/>
            <a:hueOff val="573426"/>
            <a:satOff val="-9190"/>
            <a:lumOff val="839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r" defTabSz="577850">
            <a:lnSpc>
              <a:spcPct val="90000"/>
            </a:lnSpc>
            <a:spcBef>
              <a:spcPct val="0"/>
            </a:spcBef>
            <a:spcAft>
              <a:spcPct val="35000"/>
            </a:spcAft>
            <a:buNone/>
          </a:pPr>
          <a:r>
            <a:rPr lang="en-US" sz="1300" kern="1200" dirty="0"/>
            <a:t>Implementation</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0 states with operational systems</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Approximately 31 states planning</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Over 20 with functioning, implemented data governance</a:t>
          </a:r>
        </a:p>
      </dsp:txBody>
      <dsp:txXfrm>
        <a:off x="2894964" y="974591"/>
        <a:ext cx="1531779" cy="3619692"/>
      </dsp:txXfrm>
    </dsp:sp>
    <dsp:sp modelId="{8413D045-A83B-4E1E-A5A8-E2A8C9F1A138}">
      <dsp:nvSpPr>
        <dsp:cNvPr id="0" name=""/>
        <dsp:cNvSpPr/>
      </dsp:nvSpPr>
      <dsp:spPr>
        <a:xfrm>
          <a:off x="2672530" y="278675"/>
          <a:ext cx="1754213" cy="695916"/>
        </a:xfrm>
        <a:prstGeom prst="rect">
          <a:avLst/>
        </a:prstGeom>
        <a:solidFill>
          <a:schemeClr val="accent4">
            <a:hueOff val="812025"/>
            <a:satOff val="-14048"/>
            <a:lumOff val="-30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Phase 2 2013-2015</a:t>
          </a:r>
        </a:p>
      </dsp:txBody>
      <dsp:txXfrm>
        <a:off x="2672530" y="278675"/>
        <a:ext cx="1754213" cy="695916"/>
      </dsp:txXfrm>
    </dsp:sp>
    <dsp:sp modelId="{78ADDD4B-0551-4414-833F-A1727094A703}">
      <dsp:nvSpPr>
        <dsp:cNvPr id="0" name=""/>
        <dsp:cNvSpPr/>
      </dsp:nvSpPr>
      <dsp:spPr>
        <a:xfrm>
          <a:off x="918316" y="974591"/>
          <a:ext cx="1754213" cy="3341016"/>
        </a:xfrm>
        <a:prstGeom prst="wedgeRectCallout">
          <a:avLst>
            <a:gd name="adj1" fmla="val 62500"/>
            <a:gd name="adj2" fmla="val 20830"/>
          </a:avLst>
        </a:prstGeom>
        <a:solidFill>
          <a:schemeClr val="accent4">
            <a:tint val="50000"/>
            <a:hueOff val="860139"/>
            <a:satOff val="-13785"/>
            <a:lumOff val="12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r" defTabSz="577850">
            <a:lnSpc>
              <a:spcPct val="90000"/>
            </a:lnSpc>
            <a:spcBef>
              <a:spcPct val="0"/>
            </a:spcBef>
            <a:spcAft>
              <a:spcPct val="35000"/>
            </a:spcAft>
            <a:buNone/>
          </a:pPr>
          <a:r>
            <a:rPr lang="en-US" sz="1300" kern="1200" dirty="0"/>
            <a:t>Planning- States began to plan</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0 states with operational systems</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r>
            <a:rPr lang="en-US" sz="1300" kern="1200" dirty="0"/>
            <a:t>Approximately 20 states planning</a:t>
          </a:r>
        </a:p>
        <a:p>
          <a:pPr marL="0" lvl="0" indent="0" algn="r" defTabSz="577850">
            <a:lnSpc>
              <a:spcPct val="90000"/>
            </a:lnSpc>
            <a:spcBef>
              <a:spcPct val="0"/>
            </a:spcBef>
            <a:spcAft>
              <a:spcPct val="35000"/>
            </a:spcAft>
            <a:buNone/>
          </a:pPr>
          <a:endParaRPr lang="en-US" sz="1300" kern="1200" dirty="0"/>
        </a:p>
        <a:p>
          <a:pPr marL="0" lvl="0" indent="0" algn="r" defTabSz="577850">
            <a:lnSpc>
              <a:spcPct val="90000"/>
            </a:lnSpc>
            <a:spcBef>
              <a:spcPct val="0"/>
            </a:spcBef>
            <a:spcAft>
              <a:spcPct val="35000"/>
            </a:spcAft>
            <a:buNone/>
          </a:pPr>
          <a:endParaRPr lang="en-US" sz="1300" kern="1200" dirty="0"/>
        </a:p>
      </dsp:txBody>
      <dsp:txXfrm>
        <a:off x="1140750" y="974591"/>
        <a:ext cx="1531779" cy="3341016"/>
      </dsp:txXfrm>
    </dsp:sp>
    <dsp:sp modelId="{B01CF74D-13F1-4AF2-B663-E91123DE2D45}">
      <dsp:nvSpPr>
        <dsp:cNvPr id="0" name=""/>
        <dsp:cNvSpPr/>
      </dsp:nvSpPr>
      <dsp:spPr>
        <a:xfrm>
          <a:off x="918316" y="417755"/>
          <a:ext cx="1754213" cy="556836"/>
        </a:xfrm>
        <a:prstGeom prst="rect">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Phase 1: 2011-2013</a:t>
          </a:r>
        </a:p>
      </dsp:txBody>
      <dsp:txXfrm>
        <a:off x="918316" y="417755"/>
        <a:ext cx="1754213" cy="556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8045D-996A-4D9A-9776-F420920DFEF1}">
      <dsp:nvSpPr>
        <dsp:cNvPr id="0" name=""/>
        <dsp:cNvSpPr/>
      </dsp:nvSpPr>
      <dsp:spPr>
        <a:xfrm>
          <a:off x="1234357" y="0"/>
          <a:ext cx="1954530" cy="1556683"/>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114300" lvl="1" indent="-114300" algn="l" defTabSz="311150">
            <a:lnSpc>
              <a:spcPct val="90000"/>
            </a:lnSpc>
            <a:spcBef>
              <a:spcPct val="0"/>
            </a:spcBef>
            <a:spcAft>
              <a:spcPct val="15000"/>
            </a:spcAft>
            <a:buChar char="•"/>
          </a:pPr>
          <a:r>
            <a:rPr lang="en-US" sz="700" kern="1200" dirty="0"/>
            <a:t>K12 Enrollment &amp; Assessment</a:t>
          </a:r>
        </a:p>
        <a:p>
          <a:pPr marL="114300" lvl="1" indent="-114300" algn="l" defTabSz="311150">
            <a:lnSpc>
              <a:spcPct val="90000"/>
            </a:lnSpc>
            <a:spcBef>
              <a:spcPct val="0"/>
            </a:spcBef>
            <a:spcAft>
              <a:spcPct val="15000"/>
            </a:spcAft>
            <a:buChar char="•"/>
          </a:pPr>
          <a:r>
            <a:rPr lang="en-US" sz="700" kern="1200" dirty="0"/>
            <a:t>Early Childhood Special Education</a:t>
          </a:r>
        </a:p>
        <a:p>
          <a:pPr marL="114300" lvl="1" indent="-114300" algn="l" defTabSz="311150">
            <a:lnSpc>
              <a:spcPct val="90000"/>
            </a:lnSpc>
            <a:spcBef>
              <a:spcPct val="0"/>
            </a:spcBef>
            <a:spcAft>
              <a:spcPct val="15000"/>
            </a:spcAft>
            <a:buChar char="•"/>
          </a:pPr>
          <a:r>
            <a:rPr lang="en-US" sz="700" kern="1200" dirty="0"/>
            <a:t>ACCESS (English Learners)</a:t>
          </a:r>
        </a:p>
        <a:p>
          <a:pPr marL="114300" lvl="1" indent="-114300" algn="l" defTabSz="311150">
            <a:lnSpc>
              <a:spcPct val="90000"/>
            </a:lnSpc>
            <a:spcBef>
              <a:spcPct val="0"/>
            </a:spcBef>
            <a:spcAft>
              <a:spcPct val="15000"/>
            </a:spcAft>
            <a:buChar char="•"/>
          </a:pPr>
          <a:r>
            <a:rPr lang="en-US" sz="700" kern="1200" dirty="0"/>
            <a:t>EE Student</a:t>
          </a:r>
        </a:p>
        <a:p>
          <a:pPr marL="114300" lvl="1" indent="-114300" algn="l" defTabSz="311150">
            <a:lnSpc>
              <a:spcPct val="90000"/>
            </a:lnSpc>
            <a:spcBef>
              <a:spcPct val="0"/>
            </a:spcBef>
            <a:spcAft>
              <a:spcPct val="15000"/>
            </a:spcAft>
            <a:buChar char="•"/>
          </a:pPr>
          <a:r>
            <a:rPr lang="en-US" sz="700" kern="1200" dirty="0"/>
            <a:t>Kindergarten Entry Profile</a:t>
          </a:r>
        </a:p>
        <a:p>
          <a:pPr marL="114300" lvl="1" indent="-114300" algn="l" defTabSz="311150">
            <a:lnSpc>
              <a:spcPct val="90000"/>
            </a:lnSpc>
            <a:spcBef>
              <a:spcPct val="0"/>
            </a:spcBef>
            <a:spcAft>
              <a:spcPct val="15000"/>
            </a:spcAft>
            <a:buChar char="•"/>
          </a:pPr>
          <a:r>
            <a:rPr lang="en-US" sz="700" kern="1200" dirty="0"/>
            <a:t>Teacher licensing and organization data</a:t>
          </a:r>
        </a:p>
      </dsp:txBody>
      <dsp:txXfrm>
        <a:off x="1234357" y="194585"/>
        <a:ext cx="1370774" cy="1167513"/>
      </dsp:txXfrm>
    </dsp:sp>
    <dsp:sp modelId="{7E377E97-9914-4BD2-975B-A771CB642DA0}">
      <dsp:nvSpPr>
        <dsp:cNvPr id="0" name=""/>
        <dsp:cNvSpPr/>
      </dsp:nvSpPr>
      <dsp:spPr>
        <a:xfrm>
          <a:off x="88338" y="0"/>
          <a:ext cx="1126343" cy="1556683"/>
        </a:xfrm>
        <a:prstGeom prst="roundRect">
          <a:avLst/>
        </a:prstGeom>
        <a:solidFill>
          <a:schemeClr val="accent3">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err="1"/>
            <a:t>Dept</a:t>
          </a:r>
          <a:r>
            <a:rPr lang="en-US" sz="1400" kern="1200" dirty="0"/>
            <a:t> of Education</a:t>
          </a:r>
        </a:p>
      </dsp:txBody>
      <dsp:txXfrm>
        <a:off x="143322" y="54984"/>
        <a:ext cx="1016375" cy="1446715"/>
      </dsp:txXfrm>
    </dsp:sp>
    <dsp:sp modelId="{2BE75CD1-7F6F-44AF-A7A1-6C68DCAE59E6}">
      <dsp:nvSpPr>
        <dsp:cNvPr id="0" name=""/>
        <dsp:cNvSpPr/>
      </dsp:nvSpPr>
      <dsp:spPr>
        <a:xfrm>
          <a:off x="1214681" y="1712352"/>
          <a:ext cx="1954530" cy="1556683"/>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114300" lvl="1" indent="-114300" algn="l" defTabSz="444500">
            <a:lnSpc>
              <a:spcPct val="90000"/>
            </a:lnSpc>
            <a:spcBef>
              <a:spcPct val="0"/>
            </a:spcBef>
            <a:spcAft>
              <a:spcPct val="15000"/>
            </a:spcAft>
            <a:buChar char="•"/>
          </a:pPr>
          <a:r>
            <a:rPr lang="en-US" sz="1000" kern="1200" dirty="0"/>
            <a:t>Child Care Assistance Program</a:t>
          </a:r>
        </a:p>
        <a:p>
          <a:pPr marL="114300" lvl="1" indent="-114300" algn="l" defTabSz="444500">
            <a:lnSpc>
              <a:spcPct val="90000"/>
            </a:lnSpc>
            <a:spcBef>
              <a:spcPct val="0"/>
            </a:spcBef>
            <a:spcAft>
              <a:spcPct val="15000"/>
            </a:spcAft>
            <a:buChar char="•"/>
          </a:pPr>
          <a:r>
            <a:rPr lang="en-US" sz="1000" kern="1200" dirty="0"/>
            <a:t>TQRIS (“Develop”)</a:t>
          </a:r>
        </a:p>
        <a:p>
          <a:pPr marL="114300" lvl="1" indent="-114300" algn="l" defTabSz="444500">
            <a:lnSpc>
              <a:spcPct val="90000"/>
            </a:lnSpc>
            <a:spcBef>
              <a:spcPct val="0"/>
            </a:spcBef>
            <a:spcAft>
              <a:spcPct val="15000"/>
            </a:spcAft>
            <a:buChar char="•"/>
          </a:pPr>
          <a:r>
            <a:rPr lang="en-US" sz="1000" kern="1200" dirty="0"/>
            <a:t>TANF (“MFIP”)</a:t>
          </a:r>
        </a:p>
        <a:p>
          <a:pPr marL="114300" lvl="1" indent="-114300" algn="l" defTabSz="444500">
            <a:lnSpc>
              <a:spcPct val="90000"/>
            </a:lnSpc>
            <a:spcBef>
              <a:spcPct val="0"/>
            </a:spcBef>
            <a:spcAft>
              <a:spcPct val="15000"/>
            </a:spcAft>
            <a:buChar char="•"/>
          </a:pPr>
          <a:r>
            <a:rPr lang="en-US" sz="1000" kern="1200" dirty="0"/>
            <a:t>SNAP</a:t>
          </a:r>
        </a:p>
      </dsp:txBody>
      <dsp:txXfrm>
        <a:off x="1214681" y="1906937"/>
        <a:ext cx="1370774" cy="1167513"/>
      </dsp:txXfrm>
    </dsp:sp>
    <dsp:sp modelId="{304A4BD3-75DB-4F26-8DB4-CF51B2871F8A}">
      <dsp:nvSpPr>
        <dsp:cNvPr id="0" name=""/>
        <dsp:cNvSpPr/>
      </dsp:nvSpPr>
      <dsp:spPr>
        <a:xfrm>
          <a:off x="88338" y="1712352"/>
          <a:ext cx="1126343" cy="1556683"/>
        </a:xfrm>
        <a:prstGeom prst="roundRect">
          <a:avLst/>
        </a:prstGeom>
        <a:solidFill>
          <a:schemeClr val="accent6">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err="1"/>
            <a:t>Dept</a:t>
          </a:r>
          <a:r>
            <a:rPr lang="en-US" sz="1400" kern="1200" dirty="0"/>
            <a:t> of Human Services</a:t>
          </a:r>
        </a:p>
      </dsp:txBody>
      <dsp:txXfrm>
        <a:off x="143322" y="1767336"/>
        <a:ext cx="1016375" cy="1446715"/>
      </dsp:txXfrm>
    </dsp:sp>
    <dsp:sp modelId="{4403DE39-FF53-43FF-9B36-5BE50CBC7833}">
      <dsp:nvSpPr>
        <dsp:cNvPr id="0" name=""/>
        <dsp:cNvSpPr/>
      </dsp:nvSpPr>
      <dsp:spPr>
        <a:xfrm>
          <a:off x="1214681" y="3403595"/>
          <a:ext cx="1954530" cy="1556683"/>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114300" lvl="1" indent="-114300" algn="l" defTabSz="444500">
            <a:lnSpc>
              <a:spcPct val="90000"/>
            </a:lnSpc>
            <a:spcBef>
              <a:spcPct val="0"/>
            </a:spcBef>
            <a:spcAft>
              <a:spcPct val="15000"/>
            </a:spcAft>
            <a:buChar char="•"/>
          </a:pPr>
          <a:r>
            <a:rPr lang="en-US" sz="1000" kern="1200" dirty="0"/>
            <a:t>Birth Records</a:t>
          </a:r>
        </a:p>
      </dsp:txBody>
      <dsp:txXfrm>
        <a:off x="1214681" y="3598180"/>
        <a:ext cx="1370774" cy="1167513"/>
      </dsp:txXfrm>
    </dsp:sp>
    <dsp:sp modelId="{AB9E1FA4-A7FD-4B72-BE82-01B322192211}">
      <dsp:nvSpPr>
        <dsp:cNvPr id="0" name=""/>
        <dsp:cNvSpPr/>
      </dsp:nvSpPr>
      <dsp:spPr>
        <a:xfrm>
          <a:off x="88338" y="3370920"/>
          <a:ext cx="1126343" cy="1556683"/>
        </a:xfrm>
        <a:prstGeom prst="roundRect">
          <a:avLst/>
        </a:prstGeom>
        <a:solidFill>
          <a:schemeClr val="accent1">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err="1"/>
            <a:t>Dept</a:t>
          </a:r>
          <a:r>
            <a:rPr lang="en-US" sz="1400" kern="1200" dirty="0"/>
            <a:t> of Health</a:t>
          </a:r>
        </a:p>
      </dsp:txBody>
      <dsp:txXfrm>
        <a:off x="143322" y="3425904"/>
        <a:ext cx="1016375" cy="1446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42BA-8C74-445D-BF8B-15B5EF4AAB38}">
      <dsp:nvSpPr>
        <dsp:cNvPr id="0" name=""/>
        <dsp:cNvSpPr/>
      </dsp:nvSpPr>
      <dsp:spPr>
        <a:xfrm>
          <a:off x="580251" y="0"/>
          <a:ext cx="2497097" cy="2497097"/>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Stakeholders</a:t>
          </a:r>
        </a:p>
      </dsp:txBody>
      <dsp:txXfrm>
        <a:off x="1173312" y="187282"/>
        <a:ext cx="1310975" cy="424506"/>
      </dsp:txXfrm>
    </dsp:sp>
    <dsp:sp modelId="{6B6CBE37-0CEB-4322-949E-3156E79BF611}">
      <dsp:nvSpPr>
        <dsp:cNvPr id="0" name=""/>
        <dsp:cNvSpPr/>
      </dsp:nvSpPr>
      <dsp:spPr>
        <a:xfrm>
          <a:off x="1063555" y="494590"/>
          <a:ext cx="1530489" cy="1539141"/>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Data Governance</a:t>
          </a:r>
        </a:p>
      </dsp:txBody>
      <dsp:txXfrm>
        <a:off x="1287690" y="879376"/>
        <a:ext cx="1082219" cy="769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7CFF7-893A-4770-A4B2-57417D9EE9FA}">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5669B-2C6E-4ACB-9BAB-544DD76CA9B9}">
      <dsp:nvSpPr>
        <dsp:cNvPr id="0" name=""/>
        <dsp:cNvSpPr/>
      </dsp:nvSpPr>
      <dsp:spPr>
        <a:xfrm>
          <a:off x="317496" y="205750"/>
          <a:ext cx="8156482" cy="4113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Purpose and Vision for the ECIDS</a:t>
          </a:r>
          <a:endParaRPr lang="en-US" sz="2100" kern="1200" dirty="0"/>
        </a:p>
      </dsp:txBody>
      <dsp:txXfrm>
        <a:off x="317496" y="205750"/>
        <a:ext cx="8156482" cy="411319"/>
      </dsp:txXfrm>
    </dsp:sp>
    <dsp:sp modelId="{C0A3FA74-23AD-4211-AB1F-04338A4572E3}">
      <dsp:nvSpPr>
        <dsp:cNvPr id="0" name=""/>
        <dsp:cNvSpPr/>
      </dsp:nvSpPr>
      <dsp:spPr>
        <a:xfrm>
          <a:off x="60421" y="154335"/>
          <a:ext cx="514149" cy="5141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AA199-8C86-4E14-A72B-4744608D73E8}">
      <dsp:nvSpPr>
        <dsp:cNvPr id="0" name=""/>
        <dsp:cNvSpPr/>
      </dsp:nvSpPr>
      <dsp:spPr>
        <a:xfrm>
          <a:off x="689983" y="823091"/>
          <a:ext cx="7783995" cy="411319"/>
        </a:xfrm>
        <a:prstGeom prst="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Planning and Management</a:t>
          </a:r>
          <a:endParaRPr lang="en-US" sz="2100" kern="1200" dirty="0"/>
        </a:p>
      </dsp:txBody>
      <dsp:txXfrm>
        <a:off x="689983" y="823091"/>
        <a:ext cx="7783995" cy="411319"/>
      </dsp:txXfrm>
    </dsp:sp>
    <dsp:sp modelId="{6687E0E2-EF8A-4579-B7C6-9AA0C2794578}">
      <dsp:nvSpPr>
        <dsp:cNvPr id="0" name=""/>
        <dsp:cNvSpPr/>
      </dsp:nvSpPr>
      <dsp:spPr>
        <a:xfrm>
          <a:off x="432908" y="771676"/>
          <a:ext cx="514149" cy="514149"/>
        </a:xfrm>
        <a:prstGeom prst="ellipse">
          <a:avLst/>
        </a:prstGeom>
        <a:solidFill>
          <a:schemeClr val="lt1">
            <a:hueOff val="0"/>
            <a:satOff val="0"/>
            <a:lumOff val="0"/>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dsp:style>
    </dsp:sp>
    <dsp:sp modelId="{BBCB3CE4-59DD-43B4-A59B-B30E2A2C17EA}">
      <dsp:nvSpPr>
        <dsp:cNvPr id="0" name=""/>
        <dsp:cNvSpPr/>
      </dsp:nvSpPr>
      <dsp:spPr>
        <a:xfrm>
          <a:off x="894103" y="1439980"/>
          <a:ext cx="7579874" cy="41131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Stakeholder Engagement</a:t>
          </a:r>
          <a:endParaRPr lang="en-US" sz="2100" kern="1200" dirty="0"/>
        </a:p>
      </dsp:txBody>
      <dsp:txXfrm>
        <a:off x="894103" y="1439980"/>
        <a:ext cx="7579874" cy="411319"/>
      </dsp:txXfrm>
    </dsp:sp>
    <dsp:sp modelId="{F898B520-F20D-4F16-ACA4-D6D7990980A7}">
      <dsp:nvSpPr>
        <dsp:cNvPr id="0" name=""/>
        <dsp:cNvSpPr/>
      </dsp:nvSpPr>
      <dsp:spPr>
        <a:xfrm>
          <a:off x="637029" y="1388565"/>
          <a:ext cx="514149" cy="514149"/>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EC7B6A16-C9EF-41B5-92D1-30B021CB60BA}">
      <dsp:nvSpPr>
        <dsp:cNvPr id="0" name=""/>
        <dsp:cNvSpPr/>
      </dsp:nvSpPr>
      <dsp:spPr>
        <a:xfrm>
          <a:off x="959277" y="2057321"/>
          <a:ext cx="7514700" cy="411319"/>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Data Governance</a:t>
          </a:r>
          <a:endParaRPr lang="en-US" sz="2100" kern="1200" dirty="0"/>
        </a:p>
      </dsp:txBody>
      <dsp:txXfrm>
        <a:off x="959277" y="2057321"/>
        <a:ext cx="7514700" cy="411319"/>
      </dsp:txXfrm>
    </dsp:sp>
    <dsp:sp modelId="{CB921900-6CD3-4EEB-B82D-7134C666AE4D}">
      <dsp:nvSpPr>
        <dsp:cNvPr id="0" name=""/>
        <dsp:cNvSpPr/>
      </dsp:nvSpPr>
      <dsp:spPr>
        <a:xfrm>
          <a:off x="702203" y="2005906"/>
          <a:ext cx="514149" cy="514149"/>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137E850A-E987-4A92-8F5C-14CA6B353409}">
      <dsp:nvSpPr>
        <dsp:cNvPr id="0" name=""/>
        <dsp:cNvSpPr/>
      </dsp:nvSpPr>
      <dsp:spPr>
        <a:xfrm>
          <a:off x="894103" y="2674663"/>
          <a:ext cx="7579874" cy="41131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System Design</a:t>
          </a:r>
          <a:endParaRPr lang="en-US" sz="2100" kern="1200" dirty="0"/>
        </a:p>
      </dsp:txBody>
      <dsp:txXfrm>
        <a:off x="894103" y="2674663"/>
        <a:ext cx="7579874" cy="411319"/>
      </dsp:txXfrm>
    </dsp:sp>
    <dsp:sp modelId="{1EAF4738-F5E3-41CF-B126-920C6F31AFD4}">
      <dsp:nvSpPr>
        <dsp:cNvPr id="0" name=""/>
        <dsp:cNvSpPr/>
      </dsp:nvSpPr>
      <dsp:spPr>
        <a:xfrm>
          <a:off x="637029" y="2623248"/>
          <a:ext cx="514149" cy="514149"/>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BF6A7510-389F-4AB0-B750-811969E7155A}">
      <dsp:nvSpPr>
        <dsp:cNvPr id="0" name=""/>
        <dsp:cNvSpPr/>
      </dsp:nvSpPr>
      <dsp:spPr>
        <a:xfrm>
          <a:off x="689983" y="3291551"/>
          <a:ext cx="7783995" cy="411319"/>
        </a:xfrm>
        <a:prstGeom prst="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Data Use</a:t>
          </a:r>
          <a:endParaRPr lang="en-US" sz="2100" kern="1200" dirty="0"/>
        </a:p>
      </dsp:txBody>
      <dsp:txXfrm>
        <a:off x="689983" y="3291551"/>
        <a:ext cx="7783995" cy="411319"/>
      </dsp:txXfrm>
    </dsp:sp>
    <dsp:sp modelId="{2AF24CE0-6CF2-4A6D-9D9C-A38177071353}">
      <dsp:nvSpPr>
        <dsp:cNvPr id="0" name=""/>
        <dsp:cNvSpPr/>
      </dsp:nvSpPr>
      <dsp:spPr>
        <a:xfrm>
          <a:off x="432908" y="3240136"/>
          <a:ext cx="514149" cy="514149"/>
        </a:xfrm>
        <a:prstGeom prst="ellipse">
          <a:avLst/>
        </a:prstGeom>
        <a:solidFill>
          <a:schemeClr val="lt1">
            <a:hueOff val="0"/>
            <a:satOff val="0"/>
            <a:lumOff val="0"/>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dsp:style>
    </dsp:sp>
    <dsp:sp modelId="{29B9C2F3-1A2E-46EA-806F-4865206451DE}">
      <dsp:nvSpPr>
        <dsp:cNvPr id="0" name=""/>
        <dsp:cNvSpPr/>
      </dsp:nvSpPr>
      <dsp:spPr>
        <a:xfrm>
          <a:off x="317496" y="3908893"/>
          <a:ext cx="8156482" cy="41131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kern="1200" dirty="0"/>
            <a:t>Sustainability</a:t>
          </a:r>
          <a:endParaRPr lang="en-US" sz="2100" kern="1200" dirty="0"/>
        </a:p>
      </dsp:txBody>
      <dsp:txXfrm>
        <a:off x="317496" y="3908893"/>
        <a:ext cx="8156482" cy="411319"/>
      </dsp:txXfrm>
    </dsp:sp>
    <dsp:sp modelId="{3BA34326-25CC-426D-B974-3459DD46A32F}">
      <dsp:nvSpPr>
        <dsp:cNvPr id="0" name=""/>
        <dsp:cNvSpPr/>
      </dsp:nvSpPr>
      <dsp:spPr>
        <a:xfrm>
          <a:off x="60421" y="3857478"/>
          <a:ext cx="514149" cy="514149"/>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58BBC-CB26-493D-B404-15D979DA4655}" type="datetimeFigureOut">
              <a:rPr lang="en-US" smtClean="0"/>
              <a:t>4/12/2017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F6CB5-90C3-46DD-85B3-934212B3F8A3}" type="slidenum">
              <a:rPr lang="en-US" smtClean="0"/>
              <a:t>‹#›</a:t>
            </a:fld>
            <a:endParaRPr lang="en-US"/>
          </a:p>
        </p:txBody>
      </p:sp>
    </p:spTree>
    <p:extLst>
      <p:ext uri="{BB962C8B-B14F-4D97-AF65-F5344CB8AC3E}">
        <p14:creationId xmlns:p14="http://schemas.microsoft.com/office/powerpoint/2010/main" val="142070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Missy</a:t>
            </a:r>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0344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Early Childhood</a:t>
            </a:r>
            <a:r>
              <a:rPr lang="en-US" baseline="0" dirty="0"/>
              <a:t> Utah is housed within Utah’s Department of Health; the original “start-up” funding for Utah’s Early Childhood Integrated Data System was generated from  an Early Childhood Comprehensive Systems Grant. EC database integration discussion began in the summer 2011. </a:t>
            </a:r>
            <a:endParaRPr lang="en-US" dirty="0"/>
          </a:p>
        </p:txBody>
      </p:sp>
      <p:sp>
        <p:nvSpPr>
          <p:cNvPr id="4" name="Slide Number Placeholder 3"/>
          <p:cNvSpPr>
            <a:spLocks noGrp="1"/>
          </p:cNvSpPr>
          <p:nvPr>
            <p:ph type="sldNum" sz="quarter" idx="10"/>
          </p:nvPr>
        </p:nvSpPr>
        <p:spPr/>
        <p:txBody>
          <a:bodyPr/>
          <a:lstStyle/>
          <a:p>
            <a:fld id="{95B73F1A-FF04-4136-82D2-50BF48BBA6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4306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Vital Records (birth and death),</a:t>
            </a:r>
            <a:r>
              <a:rPr lang="en-US" baseline="0" dirty="0"/>
              <a:t> All Payer Claims Database (all 3</a:t>
            </a:r>
            <a:r>
              <a:rPr lang="en-US" baseline="30000" dirty="0"/>
              <a:t>rd</a:t>
            </a:r>
            <a:r>
              <a:rPr lang="en-US" baseline="0" dirty="0"/>
              <a:t> party insurance, including Medicaid, CHIP, BXBS, </a:t>
            </a:r>
            <a:r>
              <a:rPr lang="en-US" baseline="0" dirty="0" err="1"/>
              <a:t>etc</a:t>
            </a:r>
            <a:r>
              <a:rPr lang="en-US" baseline="0" dirty="0"/>
              <a:t>), Early Hearing Detection and Intervention, Maternal Infant Early Childhood Home Visiting, Early Intervention IDEA Part C. These databases are used to assist the data system with identity verification and matching the child to the early childhood services received. De-identified data is sent to ECIDS; ECIDS can then be queried to produce phase I standard reports which include a distinct count of children that are receiving one or more services and the order or sequence of services that have been received. </a:t>
            </a:r>
          </a:p>
          <a:p>
            <a:endParaRPr lang="en-US" baseline="0" dirty="0"/>
          </a:p>
          <a:p>
            <a:endParaRPr lang="en-US" baseline="0" dirty="0"/>
          </a:p>
          <a:p>
            <a:endParaRPr lang="en-US" dirty="0"/>
          </a:p>
        </p:txBody>
      </p:sp>
      <p:sp>
        <p:nvSpPr>
          <p:cNvPr id="5" name="Slide Number Placeholder 4"/>
          <p:cNvSpPr>
            <a:spLocks noGrp="1"/>
          </p:cNvSpPr>
          <p:nvPr>
            <p:ph type="sldNum" sz="quarter" idx="11"/>
          </p:nvPr>
        </p:nvSpPr>
        <p:spPr/>
        <p:txBody>
          <a:bodyPr/>
          <a:lstStyle/>
          <a:p>
            <a:fld id="{8111433D-49CB-4E8B-B930-C6C4B4BF3C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5649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1433D-49CB-4E8B-B930-C6C4B4BF3C8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2613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4731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[Anita]</a:t>
            </a:r>
            <a:r>
              <a:rPr lang="en-US" baseline="0" dirty="0"/>
              <a:t> This diagram shows the departments that currently contribute data to the ECIDS, the types of program data contributed, the point at which data are linked and then de-identified before being loaded into the warehouse.  At the public interface, the web site, these are the broad policy questions that our web site analytics are intended to answer.  These questions offer a sense of what these charts and graphs will look like.</a:t>
            </a:r>
          </a:p>
          <a:p>
            <a:endParaRPr lang="en-US" baseline="0" dirty="0"/>
          </a:p>
        </p:txBody>
      </p:sp>
      <p:sp>
        <p:nvSpPr>
          <p:cNvPr id="4" name="Slide Number Placeholder 3"/>
          <p:cNvSpPr>
            <a:spLocks noGrp="1"/>
          </p:cNvSpPr>
          <p:nvPr>
            <p:ph type="sldNum" sz="quarter" idx="10"/>
          </p:nvPr>
        </p:nvSpPr>
        <p:spPr/>
        <p:txBody>
          <a:bodyPr/>
          <a:lstStyle/>
          <a:p>
            <a:fld id="{08E899B1-2820-4D6F-9AE0-BFB5584C2E2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6123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a:p>
            <a:r>
              <a:rPr lang="en-US" dirty="0"/>
              <a:t>Data warehouse was developed using SQL</a:t>
            </a:r>
            <a:r>
              <a:rPr lang="en-US" baseline="0" dirty="0"/>
              <a:t> Server (SSIS).  </a:t>
            </a:r>
          </a:p>
          <a:p>
            <a:endParaRPr lang="en-US" baseline="0" dirty="0"/>
          </a:p>
          <a:p>
            <a:r>
              <a:rPr lang="en-US" baseline="0" dirty="0"/>
              <a:t>Data reporting web service was developed using </a:t>
            </a:r>
            <a:r>
              <a:rPr lang="en-US" baseline="0" dirty="0" err="1"/>
              <a:t>WebFocus</a:t>
            </a:r>
            <a:r>
              <a:rPr lang="en-US" baseline="0" dirty="0"/>
              <a:t> report server and HTML application for front end reports.</a:t>
            </a:r>
          </a:p>
          <a:p>
            <a:endParaRPr lang="en-US" baseline="0" dirty="0"/>
          </a:p>
          <a:p>
            <a:r>
              <a:rPr lang="en-US" baseline="0" dirty="0"/>
              <a:t>Mobile Analytics? Mobile first.</a:t>
            </a:r>
            <a:endParaRPr lang="en-US" dirty="0"/>
          </a:p>
        </p:txBody>
      </p:sp>
      <p:sp>
        <p:nvSpPr>
          <p:cNvPr id="4" name="Slide Number Placeholder 3"/>
          <p:cNvSpPr>
            <a:spLocks noGrp="1"/>
          </p:cNvSpPr>
          <p:nvPr>
            <p:ph type="sldNum" sz="quarter" idx="10"/>
          </p:nvPr>
        </p:nvSpPr>
        <p:spPr/>
        <p:txBody>
          <a:bodyPr/>
          <a:lstStyle/>
          <a:p>
            <a:fld id="{08E899B1-2820-4D6F-9AE0-BFB5584C2E2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500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This shows an example of the high-level program participation data that our state</a:t>
            </a:r>
            <a:r>
              <a:rPr lang="en-US" baseline="0" dirty="0"/>
              <a:t> has been seeking.  This test data shows a comparison of statewide and St. Paul Public Schools early care and education program participation prior to kindergarten entry for a cohort of kindergarten students.</a:t>
            </a:r>
            <a:endParaRPr lang="en-US" dirty="0"/>
          </a:p>
        </p:txBody>
      </p:sp>
      <p:sp>
        <p:nvSpPr>
          <p:cNvPr id="4" name="Slide Number Placeholder 3"/>
          <p:cNvSpPr>
            <a:spLocks noGrp="1"/>
          </p:cNvSpPr>
          <p:nvPr>
            <p:ph type="sldNum" sz="quarter" idx="10"/>
          </p:nvPr>
        </p:nvSpPr>
        <p:spPr/>
        <p:txBody>
          <a:bodyPr/>
          <a:lstStyle/>
          <a:p>
            <a:fld id="{08E899B1-2820-4D6F-9AE0-BFB5584C2E2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8215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Learning Interagency Policy Board (IPB)  Report </a:t>
            </a:r>
          </a:p>
        </p:txBody>
      </p:sp>
      <p:sp>
        <p:nvSpPr>
          <p:cNvPr id="4" name="Slide Number Placeholder 3"/>
          <p:cNvSpPr>
            <a:spLocks noGrp="1"/>
          </p:cNvSpPr>
          <p:nvPr>
            <p:ph type="sldNum" sz="quarter" idx="10"/>
          </p:nvPr>
        </p:nvSpPr>
        <p:spPr/>
        <p:txBody>
          <a:bodyPr/>
          <a:lstStyle/>
          <a:p>
            <a:fld id="{6AAF6CB5-90C3-46DD-85B3-934212B3F8A3}" type="slidenum">
              <a:rPr lang="en-US" smtClean="0"/>
              <a:t>23</a:t>
            </a:fld>
            <a:endParaRPr lang="en-US"/>
          </a:p>
        </p:txBody>
      </p:sp>
    </p:spTree>
    <p:extLst>
      <p:ext uri="{BB962C8B-B14F-4D97-AF65-F5344CB8AC3E}">
        <p14:creationId xmlns:p14="http://schemas.microsoft.com/office/powerpoint/2010/main" val="170962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74086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27</a:t>
            </a:fld>
            <a:endParaRPr lang="en-US"/>
          </a:p>
        </p:txBody>
      </p:sp>
    </p:spTree>
    <p:extLst>
      <p:ext uri="{BB962C8B-B14F-4D97-AF65-F5344CB8AC3E}">
        <p14:creationId xmlns:p14="http://schemas.microsoft.com/office/powerpoint/2010/main" val="196745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02364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1332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7933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5850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p>
        </p:txBody>
      </p:sp>
      <p:sp>
        <p:nvSpPr>
          <p:cNvPr id="4" name="Slide Number Placeholder 3"/>
          <p:cNvSpPr>
            <a:spLocks noGrp="1"/>
          </p:cNvSpPr>
          <p:nvPr>
            <p:ph type="sldNum" sz="quarter" idx="10"/>
          </p:nvPr>
        </p:nvSpPr>
        <p:spPr/>
        <p:txBody>
          <a:bodyPr/>
          <a:lstStyle/>
          <a:p>
            <a:fld id="{08E899B1-2820-4D6F-9AE0-BFB5584C2E2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8063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688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4110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a:p>
            <a:endParaRPr lang="en-US" u="sng"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1166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1433D-49CB-4E8B-B930-C6C4B4BF3C8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4976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2576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Speaker:</a:t>
            </a:r>
            <a:r>
              <a:rPr lang="en-US" baseline="0" dirty="0"/>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956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5383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b="0" u="none" dirty="0"/>
              <a:t>Speaker:</a:t>
            </a:r>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3468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1433D-49CB-4E8B-B930-C6C4B4BF3C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45600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35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3FE5B1-5D55-45AE-A175-5C91303E311A}" type="datetime1">
              <a:rPr lang="en-US" smtClean="0">
                <a:solidFill>
                  <a:prstClr val="white">
                    <a:tint val="75000"/>
                  </a:prstClr>
                </a:solidFill>
              </a:rPr>
              <a:pPr/>
              <a:t>4/12/2017</a:t>
            </a:fld>
            <a:endParaRPr lang="en-US">
              <a:solidFill>
                <a:prstClr val="white">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white">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592886-E571-45D5-8B56-343DC94F8FA6}" type="slidenum">
              <a:rPr lang="en-US" smtClean="0">
                <a:solidFill>
                  <a:prstClr val="white">
                    <a:tint val="75000"/>
                  </a:prstClr>
                </a:solidFill>
              </a:rPr>
              <a:pPr/>
              <a:t>‹#›</a:t>
            </a:fld>
            <a:endParaRPr lang="en-US" dirty="0">
              <a:solidFill>
                <a:srgbClr val="EEECE1">
                  <a:shade val="90000"/>
                </a:srgbClr>
              </a:solidFill>
            </a:endParaRPr>
          </a:p>
        </p:txBody>
      </p:sp>
    </p:spTree>
    <p:extLst>
      <p:ext uri="{BB962C8B-B14F-4D97-AF65-F5344CB8AC3E}">
        <p14:creationId xmlns:p14="http://schemas.microsoft.com/office/powerpoint/2010/main" val="81506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740412-D46E-4A71-A8A3-1C802D442CB8}" type="datetime1">
              <a:rPr lang="en-US" smtClean="0">
                <a:solidFill>
                  <a:prstClr val="white">
                    <a:tint val="75000"/>
                  </a:prstClr>
                </a:solidFill>
              </a:rPr>
              <a:pPr/>
              <a:t>4/12/2017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121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F20F3F-B785-4367-A271-AE8DFE3A1A3E}" type="datetime1">
              <a:rPr lang="en-US" smtClean="0">
                <a:solidFill>
                  <a:prstClr val="white">
                    <a:tint val="75000"/>
                  </a:prstClr>
                </a:solidFill>
              </a:rPr>
              <a:pPr/>
              <a:t>4/12/2017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740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6641275" y="6356351"/>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Tree>
    <p:extLst>
      <p:ext uri="{BB962C8B-B14F-4D97-AF65-F5344CB8AC3E}">
        <p14:creationId xmlns:p14="http://schemas.microsoft.com/office/powerpoint/2010/main" val="305043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 name="Content Placeholder 2"/>
          <p:cNvSpPr>
            <a:spLocks noGrp="1"/>
          </p:cNvSpPr>
          <p:nvPr>
            <p:ph idx="1"/>
          </p:nvPr>
        </p:nvSpPr>
        <p:spPr>
          <a:xfrm>
            <a:off x="609600" y="1371601"/>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1"/>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33517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35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3B9702-7FBF-4720-8670-571C5E7EEDDE}" type="datetime1">
              <a:rPr lang="en-US" smtClean="0">
                <a:solidFill>
                  <a:prstClr val="white"/>
                </a:solidFill>
              </a:rPr>
              <a:pPr/>
              <a:t>4/12/2017</a:t>
            </a:fld>
            <a:endParaRPr lang="en-US">
              <a:solidFill>
                <a:prstClr val="white"/>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white"/>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37778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3AF48E-ABA0-4B58-B562-D1D7408067C4}" type="datetime1">
              <a:rPr lang="en-US" smtClean="0">
                <a:solidFill>
                  <a:prstClr val="white"/>
                </a:solidFill>
              </a:rPr>
              <a:pPr/>
              <a:t>4/12/2017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54615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solidFill>
                  <a:prstClr val="white"/>
                </a:solidFill>
              </a:rPr>
              <a:pPr/>
              <a:t>4/12/2017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92036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D787AA-CBCD-47F9-A04C-7106C508CDE4}" type="datetime1">
              <a:rPr lang="en-US" smtClean="0">
                <a:solidFill>
                  <a:prstClr val="white"/>
                </a:solidFill>
              </a:rPr>
              <a:pPr/>
              <a:t>4/12/2017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856415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D1CC9DD-75F5-4611-BA0B-CFB1A226639C}" type="datetime1">
              <a:rPr lang="en-US" smtClean="0">
                <a:solidFill>
                  <a:prstClr val="white"/>
                </a:solidFill>
              </a:rPr>
              <a:pPr/>
              <a:t>4/12/2017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18090119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80F1F9-2D3D-4243-878F-D000C3F2A1C4}" type="datetime1">
              <a:rPr lang="en-US" smtClean="0">
                <a:solidFill>
                  <a:prstClr val="white"/>
                </a:solidFill>
              </a:rPr>
              <a:pPr/>
              <a:t>4/12/2017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665351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46A3A8-DD19-41CE-9F68-FB5E600829D1}" type="datetime1">
              <a:rPr lang="en-US" smtClean="0">
                <a:solidFill>
                  <a:prstClr val="white">
                    <a:tint val="75000"/>
                  </a:prstClr>
                </a:solidFill>
              </a:rPr>
              <a:pPr/>
              <a:t>4/12/2017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dirty="0">
              <a:solidFill>
                <a:prstClr val="white">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0456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solidFill>
                  <a:prstClr val="white"/>
                </a:solidFill>
              </a:rPr>
              <a:pPr/>
              <a:t>4/12/2017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2229199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085CD17-C377-4DE5-9FCA-CC7471605C58}" type="datetime1">
              <a:rPr lang="en-US" smtClean="0">
                <a:solidFill>
                  <a:prstClr val="white"/>
                </a:solidFill>
              </a:rPr>
              <a:pPr/>
              <a:t>4/12/2017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17039706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BE9F02-BE96-4BAE-86A5-1FA60D24CAE2}" type="datetime1">
              <a:rPr lang="en-US" smtClean="0">
                <a:solidFill>
                  <a:prstClr val="white"/>
                </a:solidFill>
              </a:rPr>
              <a:pPr/>
              <a:t>4/12/2017</a:t>
            </a:fld>
            <a:endParaRPr lang="en-US">
              <a:solidFill>
                <a:prstClr val="white"/>
              </a:solidFill>
            </a:endParaRPr>
          </a:p>
        </p:txBody>
      </p:sp>
      <p:sp>
        <p:nvSpPr>
          <p:cNvPr id="6" name="Footer Placeholder 5"/>
          <p:cNvSpPr>
            <a:spLocks noGrp="1"/>
          </p:cNvSpPr>
          <p:nvPr>
            <p:ph type="ftr" sz="quarter" idx="11"/>
          </p:nvPr>
        </p:nvSpPr>
        <p:spPr>
          <a:xfrm>
            <a:off x="4380074" y="6407945"/>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FDBFFB2-86D9-4B8F-A59A-553A60B94BBE}" type="slidenum">
              <a:rPr lang="en-US" smtClean="0">
                <a:solidFill>
                  <a:srgbClr val="DF5327"/>
                </a:solidFill>
              </a:rPr>
              <a:pPr/>
              <a:t>‹#›</a:t>
            </a:fld>
            <a:endParaRPr lang="en-US">
              <a:solidFill>
                <a:srgbClr val="DF5327"/>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6042" y="5791254"/>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81221140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427AEA-BBBB-4C9B-AB23-214EAA8AB789}" type="datetime1">
              <a:rPr lang="en-US" smtClean="0">
                <a:solidFill>
                  <a:prstClr val="white"/>
                </a:solidFill>
              </a:rPr>
              <a:pPr/>
              <a:t>4/12/2017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3889550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1"/>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91CA30-F5CD-4CA0-B16A-349C6F830700}" type="datetime1">
              <a:rPr lang="en-US" smtClean="0">
                <a:solidFill>
                  <a:prstClr val="white"/>
                </a:solidFill>
              </a:rPr>
              <a:pPr/>
              <a:t>4/12/2017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919797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endParaRPr lang="en-US" sz="1400" b="0" baseline="0" dirty="0">
              <a:solidFill>
                <a:schemeClr val="bg1"/>
              </a:solidFill>
              <a:effectLst/>
              <a:latin typeface="Gill Sans MT"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US" sz="1200" b="0" i="0" u="none" strike="noStrike" kern="1200" cap="none" spc="0" normalizeH="0" baseline="0" noProof="0" dirty="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a:t>Topic</a:t>
            </a:r>
          </a:p>
          <a:p>
            <a:pPr lvl="1"/>
            <a:r>
              <a:rPr lang="en-US" dirty="0"/>
              <a:t>Click to edit Master text styles</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a:t>Click to edit Master title style</a:t>
            </a:r>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35076844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6281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897177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53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F9A6EC-74EB-48B9-B8D9-61970B697182}" type="datetime1">
              <a:rPr lang="en-US" smtClean="0">
                <a:solidFill>
                  <a:prstClr val="white">
                    <a:tint val="75000"/>
                  </a:prstClr>
                </a:solidFill>
              </a:rPr>
              <a:pPr/>
              <a:t>4/12/2017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srgbClr val="EEECE1">
                  <a:shade val="90000"/>
                </a:srgb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78564633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44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64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32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620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053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762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223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467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73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670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846CBE-F7AE-4FB6-B478-1F762F17B43E}" type="datetime1">
              <a:rPr lang="en-US" smtClean="0">
                <a:solidFill>
                  <a:prstClr val="white">
                    <a:tint val="75000"/>
                  </a:prstClr>
                </a:solidFill>
              </a:rPr>
              <a:pPr/>
              <a:t>4/12/2017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prstClr val="white">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04587068"/>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latin typeface="Gill Sans MT" pitchFamily="34" charset="0"/>
              </a:defRPr>
            </a:lvl1pPr>
            <a:lvl2pPr>
              <a:buClr>
                <a:srgbClr val="45496B"/>
              </a:buClr>
              <a:buFont typeface="Arial" pitchFamily="34" charset="0"/>
              <a:buChar char="•"/>
              <a:defRPr>
                <a:latin typeface="Gill Sans MT" pitchFamily="34" charset="0"/>
              </a:defRPr>
            </a:lvl2pPr>
            <a:lvl3pPr>
              <a:buClr>
                <a:srgbClr val="45496B"/>
              </a:buClr>
              <a:buSzPct val="75000"/>
              <a:buFont typeface="Courier New" pitchFamily="49" charset="0"/>
              <a:buChar char="o"/>
              <a:defRPr>
                <a:latin typeface="Gill Sans MT" pitchFamily="34" charset="0"/>
              </a:defRPr>
            </a:lvl3pPr>
            <a:lvl4pPr>
              <a:buClr>
                <a:srgbClr val="45496B"/>
              </a:buClr>
              <a:buSzPct val="90000"/>
              <a:defRPr>
                <a:latin typeface="Gill Sans MT" pitchFamily="34" charset="0"/>
              </a:defRPr>
            </a:lvl4pPr>
            <a:lvl5pPr>
              <a:buClr>
                <a:srgbClr val="45496B"/>
              </a:buClr>
              <a:buSzPct val="90000"/>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22706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pSp>
        <p:nvGrpSpPr>
          <p:cNvPr id="7" name="Group 6"/>
          <p:cNvGrpSpPr/>
          <p:nvPr userDrawn="1"/>
        </p:nvGrpSpPr>
        <p:grpSpPr>
          <a:xfrm>
            <a:off x="4572000" y="1828800"/>
            <a:ext cx="3769425" cy="91440"/>
            <a:chOff x="5012375" y="2133600"/>
            <a:chExt cx="3769425" cy="91440"/>
          </a:xfrm>
        </p:grpSpPr>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
        <p:nvSpPr>
          <p:cNvPr id="27" name="Title 1"/>
          <p:cNvSpPr>
            <a:spLocks noGrp="1"/>
          </p:cNvSpPr>
          <p:nvPr>
            <p:ph type="title" hasCustomPrompt="1"/>
          </p:nvPr>
        </p:nvSpPr>
        <p:spPr>
          <a:xfrm>
            <a:off x="990600" y="457200"/>
            <a:ext cx="7162800" cy="785750"/>
          </a:xfrm>
        </p:spPr>
        <p:txBody>
          <a:bodyPr tIns="0" bIns="0">
            <a:noAutofit/>
          </a:bodyPr>
          <a:lstStyle>
            <a:lvl1pPr algn="l">
              <a:defRPr sz="4400" cap="small" baseline="0">
                <a:latin typeface="Gill Sans MT" pitchFamily="34" charset="0"/>
              </a:defRPr>
            </a:lvl1pPr>
          </a:lstStyle>
          <a:p>
            <a:r>
              <a:rPr lang="en-US" dirty="0"/>
              <a:t>Click to Edit Master Title</a:t>
            </a:r>
          </a:p>
        </p:txBody>
      </p:sp>
      <p:grpSp>
        <p:nvGrpSpPr>
          <p:cNvPr id="6" name="Group 5"/>
          <p:cNvGrpSpPr/>
          <p:nvPr userDrawn="1"/>
        </p:nvGrpSpPr>
        <p:grpSpPr>
          <a:xfrm>
            <a:off x="762000" y="1828800"/>
            <a:ext cx="3769425" cy="91440"/>
            <a:chOff x="5164775" y="2286000"/>
            <a:chExt cx="3769425" cy="91440"/>
          </a:xfrm>
        </p:grpSpPr>
        <p:sp>
          <p:nvSpPr>
            <p:cNvPr id="24" name="Rectangle 23"/>
            <p:cNvSpPr/>
            <p:nvPr userDrawn="1"/>
          </p:nvSpPr>
          <p:spPr>
            <a:xfrm>
              <a:off x="5164775" y="22860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6119750" y="22860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062850" y="22860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8019800" y="22860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 name="Picture 1" descr="SLDS logo_f.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800600"/>
            <a:ext cx="1759647" cy="1506220"/>
          </a:xfrm>
          <a:prstGeom prst="rect">
            <a:avLst/>
          </a:prstGeom>
        </p:spPr>
      </p:pic>
    </p:spTree>
    <p:extLst>
      <p:ext uri="{BB962C8B-B14F-4D97-AF65-F5344CB8AC3E}">
        <p14:creationId xmlns:p14="http://schemas.microsoft.com/office/powerpoint/2010/main" val="1497974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a:t>Topic</a:t>
            </a:r>
          </a:p>
          <a:p>
            <a:pPr lvl="1"/>
            <a:r>
              <a:rPr lang="en-US" dirty="0"/>
              <a:t>Click to edit Master text styles</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a:t>Click to edit Master title style</a:t>
            </a:r>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3308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0214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620906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3298939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2107629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6797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ransition Slide">
    <p:spTree>
      <p:nvGrpSpPr>
        <p:cNvPr id="1" name=""/>
        <p:cNvGrpSpPr/>
        <p:nvPr/>
      </p:nvGrpSpPr>
      <p:grpSpPr>
        <a:xfrm>
          <a:off x="0" y="0"/>
          <a:ext cx="0" cy="0"/>
          <a:chOff x="0" y="0"/>
          <a:chExt cx="0" cy="0"/>
        </a:xfrm>
      </p:grpSpPr>
      <p:sp>
        <p:nvSpPr>
          <p:cNvPr id="3" name="Rectangle 2"/>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a typeface="ＭＳ Ｐゴシック" charset="0"/>
              <a:cs typeface="ＭＳ Ｐゴシック" charset="0"/>
            </a:endParaRPr>
          </a:p>
        </p:txBody>
      </p:sp>
      <p:sp>
        <p:nvSpPr>
          <p:cNvPr id="4" name="Rounded Rectangle 3"/>
          <p:cNvSpPr>
            <a:spLocks noChangeArrowheads="1"/>
          </p:cNvSpPr>
          <p:nvPr userDrawn="1"/>
        </p:nvSpPr>
        <p:spPr bwMode="auto">
          <a:xfrm>
            <a:off x="0" y="0"/>
            <a:ext cx="9144000" cy="6477000"/>
          </a:xfrm>
          <a:prstGeom prst="roundRect">
            <a:avLst>
              <a:gd name="adj" fmla="val 0"/>
            </a:avLst>
          </a:prstGeom>
          <a:solidFill>
            <a:schemeClr val="bg1"/>
          </a:solidFill>
          <a:ln>
            <a:noFill/>
          </a:ln>
          <a:effectLst>
            <a:outerShdw blurRad="50800" dist="38100" dir="5400000" algn="t" rotWithShape="0">
              <a:srgbClr val="808080">
                <a:alpha val="39998"/>
              </a:srgbClr>
            </a:outerShdw>
          </a:effectLst>
          <a:extLst>
            <a:ext uri="{91240B29-F687-4f45-9708-019B960494DF}">
              <a14:hiddenLine xmlns:a14="http://schemas.microsoft.com/office/drawing/2010/main" xmlns="" w="15875">
                <a:solidFill>
                  <a:srgbClr val="000000"/>
                </a:solidFill>
                <a:round/>
                <a:headEnd/>
                <a:tailEnd/>
              </a14:hiddenLine>
            </a:ext>
          </a:extLst>
        </p:spPr>
        <p:txBody>
          <a:bodyPr anchor="ctr"/>
          <a:lstStyle/>
          <a:p>
            <a:pPr>
              <a:defRPr/>
            </a:pPr>
            <a:endParaRPr lang="en-US">
              <a:solidFill>
                <a:srgbClr val="FFFFFF"/>
              </a:solidFill>
              <a:ea typeface="ＭＳ Ｐゴシック" charset="0"/>
              <a:cs typeface="ＭＳ Ｐゴシック" charset="0"/>
            </a:endParaRPr>
          </a:p>
        </p:txBody>
      </p:sp>
      <p:pic>
        <p:nvPicPr>
          <p:cNvPr id="5" name="Picture 8" descr="SLDS logo_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1425" y="5181600"/>
            <a:ext cx="1192213"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7391400" y="5105400"/>
            <a:ext cx="1717675" cy="13541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Title 1"/>
          <p:cNvSpPr>
            <a:spLocks noGrp="1"/>
          </p:cNvSpPr>
          <p:nvPr>
            <p:ph type="title"/>
          </p:nvPr>
        </p:nvSpPr>
        <p:spPr>
          <a:xfrm>
            <a:off x="304800" y="2743200"/>
            <a:ext cx="8534400" cy="785750"/>
          </a:xfrm>
        </p:spPr>
        <p:txBody>
          <a:bodyPr tIns="0" bIns="0">
            <a:noAutofit/>
          </a:bodyPr>
          <a:lstStyle>
            <a:lvl1pPr algn="ctr">
              <a:defRPr sz="6000" cap="small" baseline="0">
                <a:latin typeface="Gill Sans MT" pitchFamily="34" charset="0"/>
              </a:defRPr>
            </a:lvl1pPr>
          </a:lstStyle>
          <a:p>
            <a:r>
              <a:rPr lang="en-US" dirty="0"/>
              <a:t>Click to edit Master title style</a:t>
            </a:r>
          </a:p>
        </p:txBody>
      </p:sp>
      <p:sp>
        <p:nvSpPr>
          <p:cNvPr id="7" name="Slide Number Placeholder 5"/>
          <p:cNvSpPr>
            <a:spLocks noGrp="1"/>
          </p:cNvSpPr>
          <p:nvPr>
            <p:ph type="sldNum" sz="quarter" idx="10"/>
          </p:nvPr>
        </p:nvSpPr>
        <p:spPr>
          <a:xfrm>
            <a:off x="6757988" y="6503988"/>
            <a:ext cx="2133600" cy="365125"/>
          </a:xfrm>
        </p:spPr>
        <p:txBody>
          <a:bodyPr/>
          <a:lstStyle>
            <a:lvl1pPr>
              <a:defRPr>
                <a:solidFill>
                  <a:srgbClr val="FFFFFF"/>
                </a:solidFill>
                <a:latin typeface="Franklin Gothic Book" pitchFamily="34" charset="0"/>
              </a:defRPr>
            </a:lvl1pPr>
          </a:lstStyle>
          <a:p>
            <a:fld id="{00303BD9-B4B4-4072-9426-BA7E91DB4B2D}" type="slidenum">
              <a:rPr lang="en-US" altLang="en-US"/>
              <a:pPr/>
              <a:t>‹#›</a:t>
            </a:fld>
            <a:endParaRPr lang="en-US" altLang="en-US"/>
          </a:p>
        </p:txBody>
      </p:sp>
    </p:spTree>
    <p:extLst>
      <p:ext uri="{BB962C8B-B14F-4D97-AF65-F5344CB8AC3E}">
        <p14:creationId xmlns:p14="http://schemas.microsoft.com/office/powerpoint/2010/main" val="1082676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1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9" y="1444295"/>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046CE94-7838-430F-BEC9-8281AEC3DD0F}" type="datetime1">
              <a:rPr lang="en-US" smtClean="0">
                <a:solidFill>
                  <a:prstClr val="white">
                    <a:tint val="75000"/>
                  </a:prstClr>
                </a:solidFill>
              </a:rPr>
              <a:pPr/>
              <a:t>4/12/2017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716126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266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1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227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113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6801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940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354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523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76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621139-F3B5-41C5-B392-49BCBD603228}" type="datetime1">
              <a:rPr lang="en-US" smtClean="0">
                <a:solidFill>
                  <a:prstClr val="white">
                    <a:tint val="75000"/>
                  </a:prstClr>
                </a:solidFill>
              </a:rPr>
              <a:pPr/>
              <a:t>4/12/2017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prstClr val="white">
                  <a:tint val="75000"/>
                </a:prstClr>
              </a:solidFill>
            </a:endParaRPr>
          </a:p>
        </p:txBody>
      </p:sp>
      <p:sp>
        <p:nvSpPr>
          <p:cNvPr id="6" name="Title 5"/>
          <p:cNvSpPr>
            <a:spLocks noGrp="1"/>
          </p:cNvSpPr>
          <p:nvPr>
            <p:ph type="title"/>
          </p:nvPr>
        </p:nvSpPr>
        <p:spPr/>
        <p:txBody>
          <a:bodyPr rtlCol="0"/>
          <a:lstStyle/>
          <a:p>
            <a:r>
              <a:rPr kumimoji="0" lang="en-US"/>
              <a:t>Click to edit Master title style</a:t>
            </a:r>
          </a:p>
        </p:txBody>
      </p:sp>
      <p:sp>
        <p:nvSpPr>
          <p:cNvPr id="7" name="Rectangle 6"/>
          <p:cNvSpPr/>
          <p:nvPr userDrawn="1"/>
        </p:nvSpPr>
        <p:spPr>
          <a:xfrm>
            <a:off x="0" y="6771"/>
            <a:ext cx="9144000" cy="215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711181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37190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latin typeface="Gill Sans MT" pitchFamily="34" charset="0"/>
              </a:defRPr>
            </a:lvl1pPr>
            <a:lvl2pPr>
              <a:buClr>
                <a:srgbClr val="45496B"/>
              </a:buClr>
              <a:buFont typeface="Arial" pitchFamily="34" charset="0"/>
              <a:buChar char="•"/>
              <a:defRPr>
                <a:latin typeface="Gill Sans MT" pitchFamily="34" charset="0"/>
              </a:defRPr>
            </a:lvl2pPr>
            <a:lvl3pPr>
              <a:buClr>
                <a:srgbClr val="45496B"/>
              </a:buClr>
              <a:buSzPct val="75000"/>
              <a:buFont typeface="Courier New" pitchFamily="49" charset="0"/>
              <a:buChar char="o"/>
              <a:defRPr>
                <a:latin typeface="Gill Sans MT" pitchFamily="34" charset="0"/>
              </a:defRPr>
            </a:lvl3pPr>
            <a:lvl4pPr>
              <a:buClr>
                <a:srgbClr val="45496B"/>
              </a:buClr>
              <a:buSzPct val="90000"/>
              <a:defRPr>
                <a:latin typeface="Gill Sans MT" pitchFamily="34" charset="0"/>
              </a:defRPr>
            </a:lvl4pPr>
            <a:lvl5pPr>
              <a:buClr>
                <a:srgbClr val="45496B"/>
              </a:buClr>
              <a:buSzPct val="90000"/>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414795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pSp>
        <p:nvGrpSpPr>
          <p:cNvPr id="7" name="Group 6"/>
          <p:cNvGrpSpPr/>
          <p:nvPr userDrawn="1"/>
        </p:nvGrpSpPr>
        <p:grpSpPr>
          <a:xfrm>
            <a:off x="4572000" y="1828800"/>
            <a:ext cx="3769425" cy="91440"/>
            <a:chOff x="5012375" y="2133600"/>
            <a:chExt cx="3769425" cy="91440"/>
          </a:xfrm>
        </p:grpSpPr>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ECIDS Workshop, May 18-19, 2016</a:t>
            </a:r>
            <a:endParaRPr lang="en-US" sz="1200" dirty="0">
              <a:solidFill>
                <a:prstClr val="white"/>
              </a:solidFill>
              <a:latin typeface="Gill Sans MT" pitchFamily="34" charset="0"/>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
        <p:nvSpPr>
          <p:cNvPr id="27" name="Title 1"/>
          <p:cNvSpPr>
            <a:spLocks noGrp="1"/>
          </p:cNvSpPr>
          <p:nvPr>
            <p:ph type="title" hasCustomPrompt="1"/>
          </p:nvPr>
        </p:nvSpPr>
        <p:spPr>
          <a:xfrm>
            <a:off x="990600" y="457200"/>
            <a:ext cx="7162800" cy="785750"/>
          </a:xfrm>
        </p:spPr>
        <p:txBody>
          <a:bodyPr tIns="0" bIns="0">
            <a:noAutofit/>
          </a:bodyPr>
          <a:lstStyle>
            <a:lvl1pPr algn="l">
              <a:defRPr sz="4400" cap="small" baseline="0">
                <a:latin typeface="Gill Sans MT" pitchFamily="34" charset="0"/>
              </a:defRPr>
            </a:lvl1pPr>
          </a:lstStyle>
          <a:p>
            <a:r>
              <a:rPr lang="en-US" dirty="0"/>
              <a:t>Click to Edit Master Title</a:t>
            </a:r>
          </a:p>
        </p:txBody>
      </p:sp>
      <p:grpSp>
        <p:nvGrpSpPr>
          <p:cNvPr id="6" name="Group 5"/>
          <p:cNvGrpSpPr/>
          <p:nvPr userDrawn="1"/>
        </p:nvGrpSpPr>
        <p:grpSpPr>
          <a:xfrm>
            <a:off x="762000" y="1828800"/>
            <a:ext cx="3769425" cy="91440"/>
            <a:chOff x="5164775" y="2286000"/>
            <a:chExt cx="3769425" cy="91440"/>
          </a:xfrm>
        </p:grpSpPr>
        <p:sp>
          <p:nvSpPr>
            <p:cNvPr id="24" name="Rectangle 23"/>
            <p:cNvSpPr/>
            <p:nvPr userDrawn="1"/>
          </p:nvSpPr>
          <p:spPr>
            <a:xfrm>
              <a:off x="5164775" y="22860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6119750" y="22860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062850" y="22860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8019800" y="22860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 name="Picture 1" descr="SLDS logo_f.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800600"/>
            <a:ext cx="1759647" cy="1506220"/>
          </a:xfrm>
          <a:prstGeom prst="rect">
            <a:avLst/>
          </a:prstGeom>
        </p:spPr>
      </p:pic>
    </p:spTree>
    <p:extLst>
      <p:ext uri="{BB962C8B-B14F-4D97-AF65-F5344CB8AC3E}">
        <p14:creationId xmlns:p14="http://schemas.microsoft.com/office/powerpoint/2010/main" val="30752369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a:t>Topic</a:t>
            </a:r>
          </a:p>
          <a:p>
            <a:pPr lvl="1"/>
            <a:r>
              <a:rPr lang="en-US" dirty="0"/>
              <a:t>Click to edit Master text styles</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a:t>Click to edit Master title style</a:t>
            </a:r>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0903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7842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611481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022901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213524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957207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ransition Slide">
    <p:spTree>
      <p:nvGrpSpPr>
        <p:cNvPr id="1" name=""/>
        <p:cNvGrpSpPr/>
        <p:nvPr/>
      </p:nvGrpSpPr>
      <p:grpSpPr>
        <a:xfrm>
          <a:off x="0" y="0"/>
          <a:ext cx="0" cy="0"/>
          <a:chOff x="0" y="0"/>
          <a:chExt cx="0" cy="0"/>
        </a:xfrm>
      </p:grpSpPr>
      <p:sp>
        <p:nvSpPr>
          <p:cNvPr id="3" name="Rectangle 2"/>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a typeface="ＭＳ Ｐゴシック" charset="0"/>
              <a:cs typeface="ＭＳ Ｐゴシック" charset="0"/>
            </a:endParaRPr>
          </a:p>
        </p:txBody>
      </p:sp>
      <p:sp>
        <p:nvSpPr>
          <p:cNvPr id="4" name="Rounded Rectangle 3"/>
          <p:cNvSpPr>
            <a:spLocks noChangeArrowheads="1"/>
          </p:cNvSpPr>
          <p:nvPr userDrawn="1"/>
        </p:nvSpPr>
        <p:spPr bwMode="auto">
          <a:xfrm>
            <a:off x="0" y="0"/>
            <a:ext cx="9144000" cy="6477000"/>
          </a:xfrm>
          <a:prstGeom prst="roundRect">
            <a:avLst>
              <a:gd name="adj" fmla="val 0"/>
            </a:avLst>
          </a:prstGeom>
          <a:solidFill>
            <a:schemeClr val="bg1"/>
          </a:solidFill>
          <a:ln>
            <a:noFill/>
          </a:ln>
          <a:effectLst>
            <a:outerShdw blurRad="50800" dist="38100" dir="5400000" algn="t" rotWithShape="0">
              <a:srgbClr val="808080">
                <a:alpha val="39998"/>
              </a:srgbClr>
            </a:outerShdw>
          </a:effectLst>
          <a:extLst>
            <a:ext uri="{91240B29-F687-4f45-9708-019B960494DF}">
              <a14:hiddenLine xmlns:a14="http://schemas.microsoft.com/office/drawing/2010/main" xmlns="" w="15875">
                <a:solidFill>
                  <a:srgbClr val="000000"/>
                </a:solidFill>
                <a:round/>
                <a:headEnd/>
                <a:tailEnd/>
              </a14:hiddenLine>
            </a:ext>
          </a:extLst>
        </p:spPr>
        <p:txBody>
          <a:bodyPr anchor="ctr"/>
          <a:lstStyle/>
          <a:p>
            <a:pPr>
              <a:defRPr/>
            </a:pPr>
            <a:endParaRPr lang="en-US">
              <a:solidFill>
                <a:srgbClr val="FFFFFF"/>
              </a:solidFill>
              <a:ea typeface="ＭＳ Ｐゴシック" charset="0"/>
              <a:cs typeface="ＭＳ Ｐゴシック" charset="0"/>
            </a:endParaRPr>
          </a:p>
        </p:txBody>
      </p:sp>
      <p:pic>
        <p:nvPicPr>
          <p:cNvPr id="5" name="Picture 8" descr="SLDS logo_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1425" y="5181600"/>
            <a:ext cx="1192213"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7391400" y="5105400"/>
            <a:ext cx="1717675" cy="13541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Title 1"/>
          <p:cNvSpPr>
            <a:spLocks noGrp="1"/>
          </p:cNvSpPr>
          <p:nvPr>
            <p:ph type="title"/>
          </p:nvPr>
        </p:nvSpPr>
        <p:spPr>
          <a:xfrm>
            <a:off x="304800" y="2743200"/>
            <a:ext cx="8534400" cy="785750"/>
          </a:xfrm>
        </p:spPr>
        <p:txBody>
          <a:bodyPr tIns="0" bIns="0">
            <a:noAutofit/>
          </a:bodyPr>
          <a:lstStyle>
            <a:lvl1pPr algn="ctr">
              <a:defRPr sz="6000" cap="small" baseline="0">
                <a:latin typeface="Gill Sans MT" pitchFamily="34" charset="0"/>
              </a:defRPr>
            </a:lvl1pPr>
          </a:lstStyle>
          <a:p>
            <a:r>
              <a:rPr lang="en-US" dirty="0"/>
              <a:t>Click to edit Master title style</a:t>
            </a:r>
          </a:p>
        </p:txBody>
      </p:sp>
      <p:sp>
        <p:nvSpPr>
          <p:cNvPr id="7" name="Slide Number Placeholder 5"/>
          <p:cNvSpPr>
            <a:spLocks noGrp="1"/>
          </p:cNvSpPr>
          <p:nvPr>
            <p:ph type="sldNum" sz="quarter" idx="10"/>
          </p:nvPr>
        </p:nvSpPr>
        <p:spPr>
          <a:xfrm>
            <a:off x="6757988" y="6503988"/>
            <a:ext cx="2133600" cy="365125"/>
          </a:xfrm>
        </p:spPr>
        <p:txBody>
          <a:bodyPr/>
          <a:lstStyle>
            <a:lvl1pPr>
              <a:defRPr>
                <a:solidFill>
                  <a:srgbClr val="FFFFFF"/>
                </a:solidFill>
                <a:latin typeface="Franklin Gothic Book" pitchFamily="34" charset="0"/>
              </a:defRPr>
            </a:lvl1pPr>
          </a:lstStyle>
          <a:p>
            <a:fld id="{00303BD9-B4B4-4072-9426-BA7E91DB4B2D}" type="slidenum">
              <a:rPr lang="en-US" altLang="en-US"/>
              <a:pPr/>
              <a:t>‹#›</a:t>
            </a:fld>
            <a:endParaRPr lang="en-US" altLang="en-US"/>
          </a:p>
        </p:txBody>
      </p:sp>
    </p:spTree>
    <p:extLst>
      <p:ext uri="{BB962C8B-B14F-4D97-AF65-F5344CB8AC3E}">
        <p14:creationId xmlns:p14="http://schemas.microsoft.com/office/powerpoint/2010/main" val="234514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5B5CD-64D7-4F0A-9192-F9FAD9995B15}" type="datetime1">
              <a:rPr lang="en-US" smtClean="0">
                <a:solidFill>
                  <a:prstClr val="white">
                    <a:tint val="75000"/>
                  </a:prstClr>
                </a:solidFill>
              </a:rPr>
              <a:pPr/>
              <a:t>4/12/2017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5854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2539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206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0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8283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790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95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518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290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979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4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29C2271-4470-4FA7-8D07-6F5D331B4E7B}" type="datetime1">
              <a:rPr lang="en-US" smtClean="0">
                <a:solidFill>
                  <a:prstClr val="white">
                    <a:tint val="75000"/>
                  </a:prstClr>
                </a:solidFill>
              </a:rPr>
              <a:pPr/>
              <a:t>4/12/2017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C592886-E571-45D5-8B56-343DC94F8FA6}" type="slidenum">
              <a:rPr lang="en-US" smtClean="0">
                <a:solidFill>
                  <a:prstClr val="white">
                    <a:tint val="75000"/>
                  </a:prstClr>
                </a:solidFill>
              </a:rPr>
              <a:pPr/>
              <a:t>‹#›</a:t>
            </a:fld>
            <a:endParaRPr lang="en-US">
              <a:solidFill>
                <a:srgbClr val="EEECE1">
                  <a:shade val="90000"/>
                </a:srgbClr>
              </a:solidFill>
            </a:endParaRPr>
          </a:p>
        </p:txBody>
      </p:sp>
    </p:spTree>
    <p:extLst>
      <p:ext uri="{BB962C8B-B14F-4D97-AF65-F5344CB8AC3E}">
        <p14:creationId xmlns:p14="http://schemas.microsoft.com/office/powerpoint/2010/main" val="87959904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684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527117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latin typeface="Gill Sans MT" pitchFamily="34" charset="0"/>
              </a:defRPr>
            </a:lvl1pPr>
            <a:lvl2pPr>
              <a:buClr>
                <a:srgbClr val="45496B"/>
              </a:buClr>
              <a:buFont typeface="Arial" pitchFamily="34" charset="0"/>
              <a:buChar char="•"/>
              <a:defRPr>
                <a:latin typeface="Gill Sans MT" pitchFamily="34" charset="0"/>
              </a:defRPr>
            </a:lvl2pPr>
            <a:lvl3pPr>
              <a:buClr>
                <a:srgbClr val="45496B"/>
              </a:buClr>
              <a:buSzPct val="75000"/>
              <a:buFont typeface="Courier New" pitchFamily="49" charset="0"/>
              <a:buChar char="o"/>
              <a:defRPr>
                <a:latin typeface="Gill Sans MT" pitchFamily="34" charset="0"/>
              </a:defRPr>
            </a:lvl3pPr>
            <a:lvl4pPr>
              <a:buClr>
                <a:srgbClr val="45496B"/>
              </a:buClr>
              <a:buSzPct val="90000"/>
              <a:defRPr>
                <a:latin typeface="Gill Sans MT" pitchFamily="34" charset="0"/>
              </a:defRPr>
            </a:lvl4pPr>
            <a:lvl5pPr>
              <a:buClr>
                <a:srgbClr val="45496B"/>
              </a:buClr>
              <a:buSzPct val="90000"/>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491540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pSp>
        <p:nvGrpSpPr>
          <p:cNvPr id="7" name="Group 6"/>
          <p:cNvGrpSpPr/>
          <p:nvPr userDrawn="1"/>
        </p:nvGrpSpPr>
        <p:grpSpPr>
          <a:xfrm>
            <a:off x="4572000" y="1828800"/>
            <a:ext cx="3769425" cy="91440"/>
            <a:chOff x="5012375" y="2133600"/>
            <a:chExt cx="3769425" cy="91440"/>
          </a:xfrm>
        </p:grpSpPr>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ECIDS Workshop, May 18-19, 2016</a:t>
            </a:r>
            <a:endParaRPr lang="en-US" sz="1200" dirty="0">
              <a:solidFill>
                <a:prstClr val="white"/>
              </a:solidFill>
              <a:latin typeface="Gill Sans MT" pitchFamily="34" charset="0"/>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
        <p:nvSpPr>
          <p:cNvPr id="27" name="Title 1"/>
          <p:cNvSpPr>
            <a:spLocks noGrp="1"/>
          </p:cNvSpPr>
          <p:nvPr>
            <p:ph type="title" hasCustomPrompt="1"/>
          </p:nvPr>
        </p:nvSpPr>
        <p:spPr>
          <a:xfrm>
            <a:off x="990600" y="457200"/>
            <a:ext cx="7162800" cy="785750"/>
          </a:xfrm>
        </p:spPr>
        <p:txBody>
          <a:bodyPr tIns="0" bIns="0">
            <a:noAutofit/>
          </a:bodyPr>
          <a:lstStyle>
            <a:lvl1pPr algn="l">
              <a:defRPr sz="4400" cap="small" baseline="0">
                <a:latin typeface="Gill Sans MT" pitchFamily="34" charset="0"/>
              </a:defRPr>
            </a:lvl1pPr>
          </a:lstStyle>
          <a:p>
            <a:r>
              <a:rPr lang="en-US" dirty="0"/>
              <a:t>Click to Edit Master Title</a:t>
            </a:r>
          </a:p>
        </p:txBody>
      </p:sp>
      <p:grpSp>
        <p:nvGrpSpPr>
          <p:cNvPr id="6" name="Group 5"/>
          <p:cNvGrpSpPr/>
          <p:nvPr userDrawn="1"/>
        </p:nvGrpSpPr>
        <p:grpSpPr>
          <a:xfrm>
            <a:off x="762000" y="1828800"/>
            <a:ext cx="3769425" cy="91440"/>
            <a:chOff x="5164775" y="2286000"/>
            <a:chExt cx="3769425" cy="91440"/>
          </a:xfrm>
        </p:grpSpPr>
        <p:sp>
          <p:nvSpPr>
            <p:cNvPr id="24" name="Rectangle 23"/>
            <p:cNvSpPr/>
            <p:nvPr userDrawn="1"/>
          </p:nvSpPr>
          <p:spPr>
            <a:xfrm>
              <a:off x="5164775" y="22860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6119750" y="22860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062850" y="22860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8019800" y="22860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 name="Picture 1" descr="SLDS logo_f.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800600"/>
            <a:ext cx="1759647" cy="1506220"/>
          </a:xfrm>
          <a:prstGeom prst="rect">
            <a:avLst/>
          </a:prstGeom>
        </p:spPr>
      </p:pic>
    </p:spTree>
    <p:extLst>
      <p:ext uri="{BB962C8B-B14F-4D97-AF65-F5344CB8AC3E}">
        <p14:creationId xmlns:p14="http://schemas.microsoft.com/office/powerpoint/2010/main" val="3017103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a:t>Topic</a:t>
            </a:r>
          </a:p>
          <a:p>
            <a:pPr lvl="1"/>
            <a:r>
              <a:rPr lang="en-US" dirty="0"/>
              <a:t>Click to edit Master text styles</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a:t>Click to edit Master title style</a:t>
            </a:r>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096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endParaRPr lang="en-US" sz="1200" dirty="0">
              <a:solidFill>
                <a:prstClr val="white"/>
              </a:solidFill>
              <a:latin typeface="Gill Sans MT" pitchFamily="34" charset="0"/>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66786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650601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617711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284491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31932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0F309E-D299-4D28-8166-2F08790F06CB}" type="datetime1">
              <a:rPr lang="en-US" smtClean="0">
                <a:solidFill>
                  <a:prstClr val="white">
                    <a:tint val="75000"/>
                  </a:prstClr>
                </a:solidFill>
              </a:rPr>
              <a:pPr/>
              <a:t>4/12/2017</a:t>
            </a:fld>
            <a:endParaRPr lang="en-US">
              <a:solidFill>
                <a:prstClr val="white">
                  <a:tint val="75000"/>
                </a:prstClr>
              </a:solidFill>
            </a:endParaRPr>
          </a:p>
        </p:txBody>
      </p:sp>
      <p:sp>
        <p:nvSpPr>
          <p:cNvPr id="6" name="Footer Placeholder 5"/>
          <p:cNvSpPr>
            <a:spLocks noGrp="1"/>
          </p:cNvSpPr>
          <p:nvPr>
            <p:ph type="ftr" sz="quarter" idx="11"/>
          </p:nvPr>
        </p:nvSpPr>
        <p:spPr>
          <a:xfrm>
            <a:off x="4380076" y="6407946"/>
            <a:ext cx="2350681" cy="365125"/>
          </a:xfrm>
        </p:spPr>
        <p:txBody>
          <a:bodyPr/>
          <a:lstStyle>
            <a:lvl1pPr>
              <a:defRPr>
                <a:solidFill>
                  <a:schemeClr val="tx1"/>
                </a:solidFill>
              </a:defRPr>
            </a:lvl1pPr>
            <a:extLst/>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C592886-E571-45D5-8B56-343DC94F8FA6}" type="slidenum">
              <a:rPr lang="en-US" smtClean="0">
                <a:solidFill>
                  <a:prstClr val="white">
                    <a:tint val="75000"/>
                  </a:prstClr>
                </a:solidFill>
              </a:rPr>
              <a:pPr/>
              <a:t>‹#›</a:t>
            </a:fld>
            <a:endParaRPr lang="en-US">
              <a:solidFill>
                <a:srgbClr val="EEECE1">
                  <a:shade val="90000"/>
                </a:srgbClr>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6042" y="5791254"/>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813015026"/>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Transition Slide">
    <p:spTree>
      <p:nvGrpSpPr>
        <p:cNvPr id="1" name=""/>
        <p:cNvGrpSpPr/>
        <p:nvPr/>
      </p:nvGrpSpPr>
      <p:grpSpPr>
        <a:xfrm>
          <a:off x="0" y="0"/>
          <a:ext cx="0" cy="0"/>
          <a:chOff x="0" y="0"/>
          <a:chExt cx="0" cy="0"/>
        </a:xfrm>
      </p:grpSpPr>
      <p:sp>
        <p:nvSpPr>
          <p:cNvPr id="3" name="Rectangle 2"/>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a typeface="ＭＳ Ｐゴシック" charset="0"/>
              <a:cs typeface="ＭＳ Ｐゴシック" charset="0"/>
            </a:endParaRPr>
          </a:p>
        </p:txBody>
      </p:sp>
      <p:sp>
        <p:nvSpPr>
          <p:cNvPr id="4" name="Rounded Rectangle 3"/>
          <p:cNvSpPr>
            <a:spLocks noChangeArrowheads="1"/>
          </p:cNvSpPr>
          <p:nvPr userDrawn="1"/>
        </p:nvSpPr>
        <p:spPr bwMode="auto">
          <a:xfrm>
            <a:off x="0" y="0"/>
            <a:ext cx="9144000" cy="6477000"/>
          </a:xfrm>
          <a:prstGeom prst="roundRect">
            <a:avLst>
              <a:gd name="adj" fmla="val 0"/>
            </a:avLst>
          </a:prstGeom>
          <a:solidFill>
            <a:schemeClr val="bg1"/>
          </a:solidFill>
          <a:ln>
            <a:noFill/>
          </a:ln>
          <a:effectLst>
            <a:outerShdw blurRad="50800" dist="38100" dir="5400000" algn="t" rotWithShape="0">
              <a:srgbClr val="808080">
                <a:alpha val="39998"/>
              </a:srgbClr>
            </a:outerShdw>
          </a:effectLst>
          <a:extLst>
            <a:ext uri="{91240B29-F687-4f45-9708-019B960494DF}">
              <a14:hiddenLine xmlns:a14="http://schemas.microsoft.com/office/drawing/2010/main" xmlns="" w="15875">
                <a:solidFill>
                  <a:srgbClr val="000000"/>
                </a:solidFill>
                <a:round/>
                <a:headEnd/>
                <a:tailEnd/>
              </a14:hiddenLine>
            </a:ext>
          </a:extLst>
        </p:spPr>
        <p:txBody>
          <a:bodyPr anchor="ctr"/>
          <a:lstStyle/>
          <a:p>
            <a:pPr>
              <a:defRPr/>
            </a:pPr>
            <a:endParaRPr lang="en-US">
              <a:solidFill>
                <a:srgbClr val="FFFFFF"/>
              </a:solidFill>
              <a:ea typeface="ＭＳ Ｐゴシック" charset="0"/>
              <a:cs typeface="ＭＳ Ｐゴシック" charset="0"/>
            </a:endParaRPr>
          </a:p>
        </p:txBody>
      </p:sp>
      <p:pic>
        <p:nvPicPr>
          <p:cNvPr id="5" name="Picture 8" descr="SLDS logo_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1425" y="5181600"/>
            <a:ext cx="1192213"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7391400" y="5105400"/>
            <a:ext cx="1717675" cy="13541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Title 1"/>
          <p:cNvSpPr>
            <a:spLocks noGrp="1"/>
          </p:cNvSpPr>
          <p:nvPr>
            <p:ph type="title"/>
          </p:nvPr>
        </p:nvSpPr>
        <p:spPr>
          <a:xfrm>
            <a:off x="304800" y="2743200"/>
            <a:ext cx="8534400" cy="785750"/>
          </a:xfrm>
        </p:spPr>
        <p:txBody>
          <a:bodyPr tIns="0" bIns="0">
            <a:noAutofit/>
          </a:bodyPr>
          <a:lstStyle>
            <a:lvl1pPr algn="ctr">
              <a:defRPr sz="6000" cap="small" baseline="0">
                <a:latin typeface="Gill Sans MT" pitchFamily="34" charset="0"/>
              </a:defRPr>
            </a:lvl1pPr>
          </a:lstStyle>
          <a:p>
            <a:r>
              <a:rPr lang="en-US" dirty="0"/>
              <a:t>Click to edit Master title style</a:t>
            </a:r>
          </a:p>
        </p:txBody>
      </p:sp>
      <p:sp>
        <p:nvSpPr>
          <p:cNvPr id="7" name="Slide Number Placeholder 5"/>
          <p:cNvSpPr>
            <a:spLocks noGrp="1"/>
          </p:cNvSpPr>
          <p:nvPr>
            <p:ph type="sldNum" sz="quarter" idx="10"/>
          </p:nvPr>
        </p:nvSpPr>
        <p:spPr>
          <a:xfrm>
            <a:off x="6757988" y="6503988"/>
            <a:ext cx="2133600" cy="365125"/>
          </a:xfrm>
        </p:spPr>
        <p:txBody>
          <a:bodyPr/>
          <a:lstStyle>
            <a:lvl1pPr>
              <a:defRPr>
                <a:solidFill>
                  <a:srgbClr val="FFFFFF"/>
                </a:solidFill>
                <a:latin typeface="Franklin Gothic Book" pitchFamily="34" charset="0"/>
              </a:defRPr>
            </a:lvl1pPr>
          </a:lstStyle>
          <a:p>
            <a:fld id="{00303BD9-B4B4-4072-9426-BA7E91DB4B2D}" type="slidenum">
              <a:rPr lang="en-US" altLang="en-US"/>
              <a:pPr/>
              <a:t>‹#›</a:t>
            </a:fld>
            <a:endParaRPr lang="en-US" altLang="en-US"/>
          </a:p>
        </p:txBody>
      </p:sp>
    </p:spTree>
    <p:extLst>
      <p:ext uri="{BB962C8B-B14F-4D97-AF65-F5344CB8AC3E}">
        <p14:creationId xmlns:p14="http://schemas.microsoft.com/office/powerpoint/2010/main" val="288279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4" name="Right Triangle 13"/>
          <p:cNvSpPr>
            <a:spLocks/>
          </p:cNvSpPr>
          <p:nvPr/>
        </p:nvSpPr>
        <p:spPr bwMode="auto">
          <a:xfrm>
            <a:off x="-6042" y="5791254"/>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fld id="{1DFAFF96-4BF1-4033-A868-76697FCFDCE3}" type="datetime1">
              <a:rPr lang="en-US" smtClean="0">
                <a:solidFill>
                  <a:prstClr val="white">
                    <a:tint val="75000"/>
                  </a:prstClr>
                </a:solidFill>
              </a:rPr>
              <a:pPr/>
              <a:t>4/12/2017</a:t>
            </a:fld>
            <a:endParaRPr lang="en-US" sz="975" dirty="0">
              <a:solidFill>
                <a:srgbClr val="1F497D">
                  <a:tint val="60000"/>
                  <a:satMod val="155000"/>
                </a:srgbClr>
              </a:solidFill>
            </a:endParaRPr>
          </a:p>
        </p:txBody>
      </p:sp>
      <p:sp>
        <p:nvSpPr>
          <p:cNvPr id="22" name="Footer Placeholder 21"/>
          <p:cNvSpPr>
            <a:spLocks noGrp="1"/>
          </p:cNvSpPr>
          <p:nvPr>
            <p:ph type="ftr" sz="quarter" idx="3"/>
          </p:nvPr>
        </p:nvSpPr>
        <p:spPr>
          <a:xfrm>
            <a:off x="4380076" y="6407946"/>
            <a:ext cx="2350681" cy="365125"/>
          </a:xfrm>
          <a:prstGeom prst="rect">
            <a:avLst/>
          </a:prstGeom>
        </p:spPr>
        <p:txBody>
          <a:bodyPr vert="horz" anchor="b"/>
          <a:lstStyle>
            <a:lvl1pPr algn="r" eaLnBrk="1" latinLnBrk="0" hangingPunct="1">
              <a:defRPr kumimoji="0" sz="750">
                <a:solidFill>
                  <a:schemeClr val="tx1"/>
                </a:solidFill>
              </a:defRPr>
            </a:lvl1pPr>
            <a:extLst/>
          </a:lstStyle>
          <a:p>
            <a:endParaRPr lang="en-US" sz="975" dirty="0">
              <a:solidFill>
                <a:srgbClr val="1F497D">
                  <a:tint val="60000"/>
                  <a:satMod val="155000"/>
                </a:srgbClr>
              </a:solidFill>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750" b="0">
                <a:solidFill>
                  <a:schemeClr val="tx1"/>
                </a:solidFill>
              </a:defRPr>
            </a:lvl1pPr>
            <a:extLst/>
          </a:lstStyle>
          <a:p>
            <a:fld id="{8C592886-E571-45D5-8B56-343DC94F8FA6}" type="slidenum">
              <a:rPr lang="en-US" smtClean="0">
                <a:solidFill>
                  <a:prstClr val="white">
                    <a:tint val="75000"/>
                  </a:prstClr>
                </a:solidFill>
              </a:rPr>
              <a:pPr/>
              <a:t>‹#›</a:t>
            </a:fld>
            <a:endParaRPr lang="en-US" sz="1200" b="1" dirty="0">
              <a:solidFill>
                <a:srgbClr val="EEECE1">
                  <a:shade val="90000"/>
                </a:srgbClr>
              </a:solidFill>
            </a:endParaRPr>
          </a:p>
        </p:txBody>
      </p:sp>
    </p:spTree>
    <p:extLst>
      <p:ext uri="{BB962C8B-B14F-4D97-AF65-F5344CB8AC3E}">
        <p14:creationId xmlns:p14="http://schemas.microsoft.com/office/powerpoint/2010/main" val="13154675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4" name="Right Triangle 13"/>
          <p:cNvSpPr>
            <a:spLocks/>
          </p:cNvSpPr>
          <p:nvPr/>
        </p:nvSpPr>
        <p:spPr bwMode="auto">
          <a:xfrm>
            <a:off x="-6042" y="5791254"/>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fld id="{9D3B9702-7FBF-4720-8670-571C5E7EEDDE}" type="datetime1">
              <a:rPr lang="en-US" smtClean="0">
                <a:solidFill>
                  <a:prstClr val="white"/>
                </a:solidFill>
              </a:rPr>
              <a:pPr/>
              <a:t>4/12/2017</a:t>
            </a:fld>
            <a:endParaRPr lang="en-US">
              <a:solidFill>
                <a:prstClr val="white"/>
              </a:solidFill>
            </a:endParaRPr>
          </a:p>
        </p:txBody>
      </p:sp>
      <p:sp>
        <p:nvSpPr>
          <p:cNvPr id="22" name="Footer Placeholder 21"/>
          <p:cNvSpPr>
            <a:spLocks noGrp="1"/>
          </p:cNvSpPr>
          <p:nvPr>
            <p:ph type="ftr" sz="quarter" idx="3"/>
          </p:nvPr>
        </p:nvSpPr>
        <p:spPr>
          <a:xfrm>
            <a:off x="4380074" y="6407945"/>
            <a:ext cx="2350681" cy="365125"/>
          </a:xfrm>
          <a:prstGeom prst="rect">
            <a:avLst/>
          </a:prstGeom>
        </p:spPr>
        <p:txBody>
          <a:bodyPr vert="horz" anchor="b"/>
          <a:lstStyle>
            <a:lvl1pPr algn="r" eaLnBrk="1" latinLnBrk="0" hangingPunct="1">
              <a:defRPr kumimoji="0" sz="750">
                <a:solidFill>
                  <a:schemeClr val="tx1"/>
                </a:solidFill>
              </a:defRPr>
            </a:lvl1pPr>
            <a:extLst/>
          </a:lstStyle>
          <a:p>
            <a:endParaRPr lang="en-US">
              <a:solidFill>
                <a:prstClr val="white"/>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750" b="0">
                <a:solidFill>
                  <a:schemeClr val="tx1"/>
                </a:solidFill>
              </a:defRPr>
            </a:lvl1pPr>
            <a:extLst/>
          </a:lstStyle>
          <a:p>
            <a:fld id="{8FDBFFB2-86D9-4B8F-A59A-553A60B94BBE}" type="slidenum">
              <a:rPr lang="en-US" smtClean="0">
                <a:solidFill>
                  <a:srgbClr val="DF5327"/>
                </a:solidFill>
              </a:rPr>
              <a:pPr/>
              <a:t>‹#›</a:t>
            </a:fld>
            <a:endParaRPr lang="en-US">
              <a:solidFill>
                <a:srgbClr val="DF5327"/>
              </a:solidFill>
            </a:endParaRPr>
          </a:p>
        </p:txBody>
      </p:sp>
    </p:spTree>
    <p:extLst>
      <p:ext uri="{BB962C8B-B14F-4D97-AF65-F5344CB8AC3E}">
        <p14:creationId xmlns:p14="http://schemas.microsoft.com/office/powerpoint/2010/main" val="19538817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830" r:id="rId12"/>
    <p:sldLayoutId id="2147483831" r:id="rId13"/>
    <p:sldLayoutId id="2147483832" r:id="rId14"/>
  </p:sldLayoutIdLst>
  <p:hf sldNum="0" hdr="0" ftr="0" dt="0"/>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3783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1" r:id="rId14"/>
    <p:sldLayoutId id="2147483762" r:id="rId15"/>
    <p:sldLayoutId id="2147483763" r:id="rId16"/>
    <p:sldLayoutId id="2147483764" r:id="rId17"/>
    <p:sldLayoutId id="2147483766" r:id="rId18"/>
    <p:sldLayoutId id="2147483767" r:id="rId19"/>
    <p:sldLayoutId id="2147483768" r:id="rId20"/>
    <p:sldLayoutId id="2147483773"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26201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9" r:id="rId14"/>
    <p:sldLayoutId id="2147483790" r:id="rId15"/>
    <p:sldLayoutId id="2147483791" r:id="rId16"/>
    <p:sldLayoutId id="2147483792" r:id="rId17"/>
    <p:sldLayoutId id="2147483794" r:id="rId18"/>
    <p:sldLayoutId id="2147483795" r:id="rId19"/>
    <p:sldLayoutId id="2147483796" r:id="rId20"/>
    <p:sldLayoutId id="2147483801"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345BA-E167-4E23-91A0-1674E007D0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99649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7" r:id="rId14"/>
    <p:sldLayoutId id="2147483818" r:id="rId15"/>
    <p:sldLayoutId id="2147483819" r:id="rId16"/>
    <p:sldLayoutId id="2147483820" r:id="rId17"/>
    <p:sldLayoutId id="2147483822" r:id="rId18"/>
    <p:sldLayoutId id="2147483823" r:id="rId19"/>
    <p:sldLayoutId id="2147483824" r:id="rId20"/>
    <p:sldLayoutId id="2147483829"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health.utah.gov/" TargetMode="External"/><Relationship Id="rId2" Type="http://schemas.openxmlformats.org/officeDocument/2006/relationships/hyperlink" Target="http://childdevelopment.utah.gov/" TargetMode="External"/><Relationship Id="rId1" Type="http://schemas.openxmlformats.org/officeDocument/2006/relationships/slideLayout" Target="../slideLayouts/slideLayout20.xml"/><Relationship Id="rId5" Type="http://schemas.openxmlformats.org/officeDocument/2006/relationships/hyperlink" Target="http://mchb.hrsa.gov/maternal-child-health-initiatives/title-v-maternal-and-child-health-services-block-grant-program"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utahdataallianc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dsc.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lds.mn.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f.hhs.gov/sites/default/files/ecd/intergration_of_early_childhood_data_final.pdfLink"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www2.ed.gov/about/inits/ed/earlylearning/index.html?src=rn&amp;utm_content=&amp;utm_medium=email&amp;utm_name=&amp;utm_source=govdelivery&amp;utm_ter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lds.grads360.org/#communities/pdc/documents/10161" TargetMode="External"/><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hyperlink" Target="https://slds.grads360.org/#communities/pdc/documents/9356" TargetMode="External"/><Relationship Id="rId5" Type="http://schemas.openxmlformats.org/officeDocument/2006/relationships/hyperlink" Target="https://slds.grads360.org/#communities/pdc/documents/9763" TargetMode="External"/><Relationship Id="rId4" Type="http://schemas.openxmlformats.org/officeDocument/2006/relationships/hyperlink" Target="https://slds.grads360.org/#communities/pdc/documents/1000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7.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hyperlink" Target="https://slds.grads360.org/#program/ecids-toolkit" TargetMode="External"/><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hyperlink" Target="https://slds.grads360.org/#program/ecids-toolkit" TargetMode="External"/><Relationship Id="rId2" Type="http://schemas.openxmlformats.org/officeDocument/2006/relationships/notesSlide" Target="../notesSlides/notesSlide24.xml"/><Relationship Id="rId1" Type="http://schemas.openxmlformats.org/officeDocument/2006/relationships/slideLayout" Target="../slideLayouts/slideLayout84.xml"/><Relationship Id="rId6" Type="http://schemas.openxmlformats.org/officeDocument/2006/relationships/hyperlink" Target="https://slds.grads360.org/#communities/pdc/documents/5908" TargetMode="External"/><Relationship Id="rId5" Type="http://schemas.openxmlformats.org/officeDocument/2006/relationships/hyperlink" Target="https://slds.grads360.org/#communities/pdc/documents/2635" TargetMode="External"/><Relationship Id="rId4" Type="http://schemas.openxmlformats.org/officeDocument/2006/relationships/hyperlink" Target="https://slds.grads360.org/#communities/pdc/documents/444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lds.grads360.org/#communities/pdc/documents/4798" TargetMode="External"/><Relationship Id="rId2" Type="http://schemas.openxmlformats.org/officeDocument/2006/relationships/notesSlide" Target="../notesSlides/notesSlide25.xml"/><Relationship Id="rId1" Type="http://schemas.openxmlformats.org/officeDocument/2006/relationships/slideLayout" Target="../slideLayouts/slideLayout84.xml"/><Relationship Id="rId5" Type="http://schemas.openxmlformats.org/officeDocument/2006/relationships/hyperlink" Target="https://slds.grads360.org/#communities/pdc/documents/8620" TargetMode="External"/><Relationship Id="rId4" Type="http://schemas.openxmlformats.org/officeDocument/2006/relationships/hyperlink" Target="https://slds.grads360.org/#communities/pdc/documents/27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2.xml"/><Relationship Id="rId1" Type="http://schemas.openxmlformats.org/officeDocument/2006/relationships/video" Target="https://www.youtube.com/embed/eqE_izbS-p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467600" cy="785750"/>
          </a:xfrm>
        </p:spPr>
        <p:txBody>
          <a:bodyPr/>
          <a:lstStyle/>
          <a:p>
            <a:r>
              <a:rPr lang="en-US" sz="4100" dirty="0"/>
              <a:t>Early Childhood Integrated Data Systems (ECIDS) </a:t>
            </a:r>
            <a:br>
              <a:rPr lang="en-US" sz="4100" dirty="0"/>
            </a:br>
            <a:endParaRPr lang="en-US" sz="4100" dirty="0"/>
          </a:p>
        </p:txBody>
      </p:sp>
      <p:sp>
        <p:nvSpPr>
          <p:cNvPr id="4" name="Rectangle 3"/>
          <p:cNvSpPr txBox="1">
            <a:spLocks noChangeArrowheads="1"/>
          </p:cNvSpPr>
          <p:nvPr/>
        </p:nvSpPr>
        <p:spPr>
          <a:xfrm>
            <a:off x="876300" y="1600200"/>
            <a:ext cx="7696200" cy="4267200"/>
          </a:xfrm>
          <a:prstGeom prst="rect">
            <a:avLst/>
          </a:prstGeom>
        </p:spPr>
        <p:txBody>
          <a:bodyPr anchor="ctr">
            <a:normAutofit/>
          </a:bodyPr>
          <a:lstStyle/>
          <a:p>
            <a:pPr>
              <a:lnSpc>
                <a:spcPct val="80000"/>
              </a:lnSpc>
              <a:spcBef>
                <a:spcPct val="20000"/>
              </a:spcBef>
              <a:defRPr/>
            </a:pPr>
            <a:r>
              <a:rPr lang="en-US" sz="2400" b="1" dirty="0">
                <a:solidFill>
                  <a:prstClr val="black">
                    <a:lumMod val="95000"/>
                    <a:lumOff val="5000"/>
                  </a:prstClr>
                </a:solidFill>
                <a:latin typeface="Gill Sans MT" pitchFamily="34" charset="0"/>
              </a:rPr>
              <a:t>Florida Children &amp; Youth Cabinet Meeting</a:t>
            </a:r>
          </a:p>
          <a:p>
            <a:pPr>
              <a:lnSpc>
                <a:spcPct val="80000"/>
              </a:lnSpc>
              <a:spcBef>
                <a:spcPct val="20000"/>
              </a:spcBef>
              <a:defRPr/>
            </a:pPr>
            <a:r>
              <a:rPr lang="en-US" sz="2400" b="1" dirty="0">
                <a:solidFill>
                  <a:prstClr val="black">
                    <a:lumMod val="95000"/>
                    <a:lumOff val="5000"/>
                  </a:prstClr>
                </a:solidFill>
                <a:latin typeface="Gill Sans MT" pitchFamily="34" charset="0"/>
              </a:rPr>
              <a:t>April 14, 2017</a:t>
            </a:r>
          </a:p>
          <a:p>
            <a:pPr>
              <a:lnSpc>
                <a:spcPct val="80000"/>
              </a:lnSpc>
              <a:spcBef>
                <a:spcPct val="20000"/>
              </a:spcBef>
              <a:defRPr/>
            </a:pPr>
            <a:endParaRPr lang="en-US" sz="2400" b="1" dirty="0">
              <a:solidFill>
                <a:prstClr val="black">
                  <a:lumMod val="95000"/>
                  <a:lumOff val="5000"/>
                </a:prstClr>
              </a:solidFill>
              <a:latin typeface="Gill Sans MT" pitchFamily="34" charset="0"/>
            </a:endParaRPr>
          </a:p>
          <a:p>
            <a:pPr>
              <a:lnSpc>
                <a:spcPct val="80000"/>
              </a:lnSpc>
              <a:spcBef>
                <a:spcPct val="20000"/>
              </a:spcBef>
              <a:defRPr/>
            </a:pPr>
            <a:endParaRPr lang="en-US" sz="2000" dirty="0">
              <a:solidFill>
                <a:prstClr val="black">
                  <a:lumMod val="95000"/>
                  <a:lumOff val="5000"/>
                </a:prstClr>
              </a:solidFill>
              <a:latin typeface="Gill Sans MT" pitchFamily="34" charset="0"/>
            </a:endParaRPr>
          </a:p>
          <a:p>
            <a:pPr>
              <a:lnSpc>
                <a:spcPct val="80000"/>
              </a:lnSpc>
              <a:spcBef>
                <a:spcPct val="20000"/>
              </a:spcBef>
              <a:spcAft>
                <a:spcPts val="1200"/>
              </a:spcAft>
              <a:defRPr/>
            </a:pPr>
            <a:r>
              <a:rPr lang="en-US" sz="2000" dirty="0">
                <a:solidFill>
                  <a:prstClr val="black">
                    <a:lumMod val="95000"/>
                    <a:lumOff val="5000"/>
                  </a:prstClr>
                </a:solidFill>
                <a:latin typeface="Gill Sans MT" pitchFamily="34" charset="0"/>
              </a:rPr>
              <a:t>Jeff Sellers, SLDS State Support Team</a:t>
            </a:r>
          </a:p>
        </p:txBody>
      </p:sp>
      <p:sp>
        <p:nvSpPr>
          <p:cNvPr id="3" name="Slide Number Placeholder 2"/>
          <p:cNvSpPr>
            <a:spLocks noGrp="1"/>
          </p:cNvSpPr>
          <p:nvPr>
            <p:ph type="sldNum" sz="quarter" idx="12"/>
          </p:nvPr>
        </p:nvSpPr>
        <p:spPr/>
        <p:txBody>
          <a:bodyPr/>
          <a:lstStyle/>
          <a:p>
            <a:fld id="{78085499-22F0-4E30-BA6A-ED84175C6FDF}" type="slidenum">
              <a:rPr lang="en-US" smtClean="0">
                <a:solidFill>
                  <a:prstClr val="white"/>
                </a:solidFill>
              </a:rPr>
              <a:pPr/>
              <a:t>1</a:t>
            </a:fld>
            <a:endParaRPr lang="en-US" dirty="0">
              <a:solidFill>
                <a:prstClr val="white"/>
              </a:solidFill>
            </a:endParaRPr>
          </a:p>
        </p:txBody>
      </p:sp>
    </p:spTree>
    <p:extLst>
      <p:ext uri="{BB962C8B-B14F-4D97-AF65-F5344CB8AC3E}">
        <p14:creationId xmlns:p14="http://schemas.microsoft.com/office/powerpoint/2010/main" val="392052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0" y="1143000"/>
          <a:ext cx="8853488" cy="51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Evolution</a:t>
            </a:r>
          </a:p>
        </p:txBody>
      </p:sp>
      <p:sp>
        <p:nvSpPr>
          <p:cNvPr id="4" name="Slide Number Placeholder 3"/>
          <p:cNvSpPr>
            <a:spLocks noGrp="1"/>
          </p:cNvSpPr>
          <p:nvPr>
            <p:ph type="sldNum" sz="quarter" idx="12"/>
          </p:nvPr>
        </p:nvSpPr>
        <p:spPr/>
        <p:txBody>
          <a:bodyPr/>
          <a:lstStyle/>
          <a:p>
            <a:fld id="{78085499-22F0-4E30-BA6A-ED84175C6FDF}" type="slidenum">
              <a:rPr lang="en-US" smtClean="0"/>
              <a:pPr/>
              <a:t>10</a:t>
            </a:fld>
            <a:endParaRPr lang="en-US" dirty="0"/>
          </a:p>
        </p:txBody>
      </p:sp>
    </p:spTree>
    <p:extLst>
      <p:ext uri="{BB962C8B-B14F-4D97-AF65-F5344CB8AC3E}">
        <p14:creationId xmlns:p14="http://schemas.microsoft.com/office/powerpoint/2010/main" val="250778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0" lvl="0" indent="-457200">
              <a:buFont typeface="Arial" panose="020B0604020202020204" pitchFamily="34" charset="0"/>
              <a:buChar char="•"/>
            </a:pPr>
            <a:r>
              <a:rPr lang="en-US" b="0" dirty="0"/>
              <a:t>Identifying and documenting the distinct count of children being served</a:t>
            </a:r>
          </a:p>
          <a:p>
            <a:pPr marL="457200" lvl="0" indent="-457200">
              <a:buFont typeface="Arial" panose="020B0604020202020204" pitchFamily="34" charset="0"/>
              <a:buChar char="•"/>
            </a:pPr>
            <a:r>
              <a:rPr lang="en-US" b="0" dirty="0"/>
              <a:t>Support training/professional development and teacher qualifications/credentials</a:t>
            </a:r>
          </a:p>
          <a:p>
            <a:pPr marL="457200" lvl="0" indent="-457200">
              <a:buFont typeface="Arial" panose="020B0604020202020204" pitchFamily="34" charset="0"/>
              <a:buChar char="•"/>
            </a:pPr>
            <a:r>
              <a:rPr lang="en-US" b="0" dirty="0"/>
              <a:t>Understand child outcomes</a:t>
            </a:r>
          </a:p>
          <a:p>
            <a:pPr marL="457200" lvl="0" indent="-457200">
              <a:buFont typeface="Arial" panose="020B0604020202020204" pitchFamily="34" charset="0"/>
              <a:buChar char="•"/>
            </a:pPr>
            <a:r>
              <a:rPr lang="en-US" b="0" dirty="0"/>
              <a:t>Inform the quality rating/outcomes</a:t>
            </a:r>
          </a:p>
          <a:p>
            <a:pPr marL="457200" lvl="0" indent="-457200">
              <a:buFont typeface="Arial" panose="020B0604020202020204" pitchFamily="34" charset="0"/>
              <a:buChar char="•"/>
            </a:pPr>
            <a:r>
              <a:rPr lang="en-US" b="0" dirty="0"/>
              <a:t>Support transitions (between C/619, </a:t>
            </a:r>
            <a:r>
              <a:rPr lang="en-US" b="0" dirty="0" err="1"/>
              <a:t>PreK</a:t>
            </a:r>
            <a:r>
              <a:rPr lang="en-US" b="0" dirty="0"/>
              <a:t>-K, etc.)</a:t>
            </a:r>
          </a:p>
          <a:p>
            <a:pPr marL="457200" lvl="0" indent="-457200">
              <a:buFont typeface="Arial" panose="020B0604020202020204" pitchFamily="34" charset="0"/>
              <a:buChar char="•"/>
            </a:pPr>
            <a:r>
              <a:rPr lang="en-US" b="0" dirty="0"/>
              <a:t>Prepare children and families to be ready for school</a:t>
            </a:r>
          </a:p>
          <a:p>
            <a:pPr marL="457200" lvl="0" indent="-457200">
              <a:buFont typeface="Arial" panose="020B0604020202020204" pitchFamily="34" charset="0"/>
              <a:buChar char="•"/>
            </a:pPr>
            <a:r>
              <a:rPr lang="en-US" b="0" dirty="0"/>
              <a:t>Using data to support enrollment and recruitment across agencies</a:t>
            </a:r>
          </a:p>
          <a:p>
            <a:endParaRPr lang="en-US" dirty="0"/>
          </a:p>
        </p:txBody>
      </p:sp>
      <p:sp>
        <p:nvSpPr>
          <p:cNvPr id="3" name="Title 2"/>
          <p:cNvSpPr>
            <a:spLocks noGrp="1"/>
          </p:cNvSpPr>
          <p:nvPr>
            <p:ph type="title"/>
          </p:nvPr>
        </p:nvSpPr>
        <p:spPr/>
        <p:txBody>
          <a:bodyPr/>
          <a:lstStyle/>
          <a:p>
            <a:r>
              <a:rPr lang="en-US" dirty="0"/>
              <a:t>How are states using ECIDS Data? </a:t>
            </a:r>
          </a:p>
        </p:txBody>
      </p:sp>
      <p:sp>
        <p:nvSpPr>
          <p:cNvPr id="4" name="Slide Number Placeholder 3"/>
          <p:cNvSpPr>
            <a:spLocks noGrp="1"/>
          </p:cNvSpPr>
          <p:nvPr>
            <p:ph type="sldNum" sz="quarter" idx="12"/>
          </p:nvPr>
        </p:nvSpPr>
        <p:spPr/>
        <p:txBody>
          <a:bodyPr/>
          <a:lstStyle/>
          <a:p>
            <a:fld id="{78085499-22F0-4E30-BA6A-ED84175C6FDF}"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63419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92886-E571-45D5-8B56-343DC94F8FA6}" type="slidenum">
              <a:rPr lang="en-US" smtClean="0">
                <a:solidFill>
                  <a:prstClr val="white">
                    <a:tint val="75000"/>
                  </a:prstClr>
                </a:solidFill>
              </a:rPr>
              <a:pPr/>
              <a:t>12</a:t>
            </a:fld>
            <a:endParaRPr lang="en-US" dirty="0">
              <a:solidFill>
                <a:prstClr val="white">
                  <a:tint val="75000"/>
                </a:prstClr>
              </a:solidFill>
            </a:endParaRPr>
          </a:p>
        </p:txBody>
      </p:sp>
      <p:sp>
        <p:nvSpPr>
          <p:cNvPr id="4" name="Title 3"/>
          <p:cNvSpPr>
            <a:spLocks noGrp="1"/>
          </p:cNvSpPr>
          <p:nvPr>
            <p:ph type="title" idx="4294967295"/>
          </p:nvPr>
        </p:nvSpPr>
        <p:spPr>
          <a:xfrm>
            <a:off x="1467464" y="435692"/>
            <a:ext cx="6172200" cy="5181600"/>
          </a:xfrm>
        </p:spPr>
        <p:txBody>
          <a:bodyPr>
            <a:noAutofit/>
          </a:bodyPr>
          <a:lstStyle/>
          <a:p>
            <a:r>
              <a:rPr lang="en-US" sz="4500" dirty="0"/>
              <a:t>Utah’s Early Childhood Integrated Data System</a:t>
            </a:r>
            <a:br>
              <a:rPr lang="en-US" sz="4500" dirty="0"/>
            </a:br>
            <a:br>
              <a:rPr lang="en-US" sz="4500" dirty="0"/>
            </a:br>
            <a:endParaRPr lang="en-US" sz="4050" dirty="0"/>
          </a:p>
        </p:txBody>
      </p:sp>
    </p:spTree>
    <p:extLst>
      <p:ext uri="{BB962C8B-B14F-4D97-AF65-F5344CB8AC3E}">
        <p14:creationId xmlns:p14="http://schemas.microsoft.com/office/powerpoint/2010/main" val="89671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13</a:t>
            </a:fld>
            <a:endParaRPr lang="en-US">
              <a:solidFill>
                <a:prstClr val="black"/>
              </a:solidFill>
            </a:endParaRPr>
          </a:p>
        </p:txBody>
      </p:sp>
      <p:sp>
        <p:nvSpPr>
          <p:cNvPr id="3" name="Content Placeholder 2"/>
          <p:cNvSpPr>
            <a:spLocks noGrp="1"/>
          </p:cNvSpPr>
          <p:nvPr>
            <p:ph idx="4294967295"/>
          </p:nvPr>
        </p:nvSpPr>
        <p:spPr>
          <a:xfrm>
            <a:off x="1543050" y="2033285"/>
            <a:ext cx="5082779" cy="3508772"/>
          </a:xfrm>
        </p:spPr>
        <p:txBody>
          <a:bodyPr>
            <a:normAutofit/>
          </a:bodyPr>
          <a:lstStyle/>
          <a:p>
            <a:pPr marL="51435" indent="0">
              <a:buNone/>
            </a:pPr>
            <a:endParaRPr lang="en-US" dirty="0"/>
          </a:p>
          <a:p>
            <a:pPr marL="51435" indent="0">
              <a:buNone/>
            </a:pPr>
            <a:endParaRPr lang="en-US" dirty="0"/>
          </a:p>
        </p:txBody>
      </p:sp>
      <p:sp>
        <p:nvSpPr>
          <p:cNvPr id="5" name="Rectangle 4"/>
          <p:cNvSpPr/>
          <p:nvPr/>
        </p:nvSpPr>
        <p:spPr>
          <a:xfrm>
            <a:off x="3943350" y="1847749"/>
            <a:ext cx="3429000" cy="877163"/>
          </a:xfrm>
          <a:prstGeom prst="rect">
            <a:avLst/>
          </a:prstGeom>
        </p:spPr>
        <p:txBody>
          <a:bodyPr>
            <a:spAutoFit/>
          </a:bodyPr>
          <a:lstStyle/>
          <a:p>
            <a:pPr algn="ctr"/>
            <a:r>
              <a:rPr lang="en-US" b="1" i="1" dirty="0">
                <a:solidFill>
                  <a:srgbClr val="000000"/>
                </a:solidFill>
              </a:rPr>
              <a:t>Division of Family Health and Preparedness </a:t>
            </a:r>
          </a:p>
          <a:p>
            <a:pPr algn="ctr"/>
            <a:endParaRPr lang="en-US" sz="1500" b="1" i="1" dirty="0">
              <a:solidFill>
                <a:srgbClr val="000000"/>
              </a:solidFill>
            </a:endParaRPr>
          </a:p>
        </p:txBody>
      </p:sp>
      <p:sp>
        <p:nvSpPr>
          <p:cNvPr id="7" name="Rectangle 6"/>
          <p:cNvSpPr/>
          <p:nvPr/>
        </p:nvSpPr>
        <p:spPr>
          <a:xfrm>
            <a:off x="2902986" y="2709251"/>
            <a:ext cx="3429000" cy="1177245"/>
          </a:xfrm>
          <a:prstGeom prst="rect">
            <a:avLst/>
          </a:prstGeom>
        </p:spPr>
        <p:txBody>
          <a:bodyPr>
            <a:spAutoFit/>
          </a:bodyPr>
          <a:lstStyle/>
          <a:p>
            <a:pPr algn="ctr"/>
            <a:r>
              <a:rPr lang="en-US" sz="1350" dirty="0">
                <a:solidFill>
                  <a:srgbClr val="000000"/>
                </a:solidFill>
              </a:rPr>
              <a:t>    </a:t>
            </a:r>
          </a:p>
          <a:p>
            <a:pPr algn="ctr"/>
            <a:r>
              <a:rPr lang="en-US" sz="1350" dirty="0">
                <a:solidFill>
                  <a:srgbClr val="000000"/>
                </a:solidFill>
              </a:rPr>
              <a:t> </a:t>
            </a:r>
            <a:r>
              <a:rPr lang="en-US" sz="2100" b="1" i="1" dirty="0">
                <a:solidFill>
                  <a:srgbClr val="000000"/>
                </a:solidFill>
                <a:hlinkClick r:id="rId2"/>
              </a:rPr>
              <a:t>Bureau of Child Development </a:t>
            </a:r>
            <a:endParaRPr lang="en-US" sz="2100" b="1" i="1" dirty="0">
              <a:solidFill>
                <a:srgbClr val="000000"/>
              </a:solidFill>
            </a:endParaRPr>
          </a:p>
          <a:p>
            <a:pPr algn="ctr"/>
            <a:endParaRPr lang="en-US" sz="1500" b="1" i="1" dirty="0">
              <a:solidFill>
                <a:srgbClr val="000000"/>
              </a:solidFill>
            </a:endParaRPr>
          </a:p>
        </p:txBody>
      </p:sp>
      <p:sp>
        <p:nvSpPr>
          <p:cNvPr id="8" name="Rectangle 7"/>
          <p:cNvSpPr/>
          <p:nvPr/>
        </p:nvSpPr>
        <p:spPr>
          <a:xfrm>
            <a:off x="1543050" y="4876796"/>
            <a:ext cx="1657350" cy="1131079"/>
          </a:xfrm>
          <a:prstGeom prst="rect">
            <a:avLst/>
          </a:prstGeom>
        </p:spPr>
        <p:txBody>
          <a:bodyPr wrap="square">
            <a:spAutoFit/>
          </a:bodyPr>
          <a:lstStyle/>
          <a:p>
            <a:pPr algn="ctr"/>
            <a:r>
              <a:rPr lang="en-US" sz="1350" dirty="0">
                <a:solidFill>
                  <a:srgbClr val="000000"/>
                </a:solidFill>
              </a:rPr>
              <a:t> </a:t>
            </a:r>
            <a:r>
              <a:rPr lang="en-US" b="1" dirty="0">
                <a:solidFill>
                  <a:srgbClr val="000000"/>
                </a:solidFill>
              </a:rPr>
              <a:t>Early Intervention IDEA – Part C  </a:t>
            </a:r>
          </a:p>
          <a:p>
            <a:pPr algn="ctr"/>
            <a:r>
              <a:rPr lang="en-US" sz="1350" b="1" dirty="0">
                <a:solidFill>
                  <a:srgbClr val="000000"/>
                </a:solidFill>
              </a:rPr>
              <a:t> </a:t>
            </a:r>
            <a:endParaRPr lang="en-US" sz="1350" dirty="0">
              <a:solidFill>
                <a:prstClr val="black"/>
              </a:solidFill>
            </a:endParaRPr>
          </a:p>
        </p:txBody>
      </p:sp>
      <p:sp>
        <p:nvSpPr>
          <p:cNvPr id="9" name="Rectangle 8"/>
          <p:cNvSpPr/>
          <p:nvPr/>
        </p:nvSpPr>
        <p:spPr>
          <a:xfrm>
            <a:off x="3230831" y="4946047"/>
            <a:ext cx="1314450" cy="1131079"/>
          </a:xfrm>
          <a:prstGeom prst="rect">
            <a:avLst/>
          </a:prstGeom>
        </p:spPr>
        <p:txBody>
          <a:bodyPr wrap="square">
            <a:spAutoFit/>
          </a:bodyPr>
          <a:lstStyle/>
          <a:p>
            <a:pPr algn="ctr"/>
            <a:r>
              <a:rPr lang="en-US" b="1" dirty="0">
                <a:solidFill>
                  <a:srgbClr val="000000"/>
                </a:solidFill>
              </a:rPr>
              <a:t>Office of </a:t>
            </a:r>
          </a:p>
          <a:p>
            <a:pPr algn="ctr"/>
            <a:r>
              <a:rPr lang="en-US" b="1" dirty="0">
                <a:solidFill>
                  <a:srgbClr val="000000"/>
                </a:solidFill>
              </a:rPr>
              <a:t>Home </a:t>
            </a:r>
          </a:p>
          <a:p>
            <a:pPr algn="ctr"/>
            <a:r>
              <a:rPr lang="en-US" b="1" dirty="0">
                <a:solidFill>
                  <a:srgbClr val="000000"/>
                </a:solidFill>
              </a:rPr>
              <a:t>Visiting</a:t>
            </a:r>
          </a:p>
          <a:p>
            <a:pPr algn="ctr"/>
            <a:r>
              <a:rPr lang="en-US" sz="1350" b="1" dirty="0">
                <a:solidFill>
                  <a:srgbClr val="000000"/>
                </a:solidFill>
              </a:rPr>
              <a:t> </a:t>
            </a:r>
            <a:endParaRPr lang="en-US" sz="1350" dirty="0">
              <a:solidFill>
                <a:prstClr val="black"/>
              </a:solidFill>
            </a:endParaRPr>
          </a:p>
        </p:txBody>
      </p:sp>
      <p:sp>
        <p:nvSpPr>
          <p:cNvPr id="10" name="Rectangle 9"/>
          <p:cNvSpPr/>
          <p:nvPr/>
        </p:nvSpPr>
        <p:spPr>
          <a:xfrm>
            <a:off x="4757233" y="4943737"/>
            <a:ext cx="1257300" cy="923330"/>
          </a:xfrm>
          <a:prstGeom prst="rect">
            <a:avLst/>
          </a:prstGeom>
        </p:spPr>
        <p:txBody>
          <a:bodyPr wrap="square">
            <a:spAutoFit/>
          </a:bodyPr>
          <a:lstStyle/>
          <a:p>
            <a:pPr algn="ctr"/>
            <a:r>
              <a:rPr lang="en-US" b="1" dirty="0">
                <a:solidFill>
                  <a:srgbClr val="000000"/>
                </a:solidFill>
              </a:rPr>
              <a:t>Child </a:t>
            </a:r>
          </a:p>
          <a:p>
            <a:pPr algn="ctr"/>
            <a:r>
              <a:rPr lang="en-US" b="1" dirty="0">
                <a:solidFill>
                  <a:srgbClr val="000000"/>
                </a:solidFill>
              </a:rPr>
              <a:t>Care</a:t>
            </a:r>
          </a:p>
          <a:p>
            <a:pPr algn="ctr"/>
            <a:r>
              <a:rPr lang="en-US" b="1" dirty="0">
                <a:solidFill>
                  <a:srgbClr val="000000"/>
                </a:solidFill>
              </a:rPr>
              <a:t>Licensing</a:t>
            </a:r>
            <a:r>
              <a:rPr lang="en-US" sz="1350" dirty="0">
                <a:solidFill>
                  <a:srgbClr val="000000"/>
                </a:solidFill>
              </a:rPr>
              <a:t> </a:t>
            </a:r>
            <a:r>
              <a:rPr lang="en-US" sz="1350" b="1" dirty="0">
                <a:solidFill>
                  <a:srgbClr val="000000"/>
                </a:solidFill>
              </a:rPr>
              <a:t> </a:t>
            </a:r>
            <a:endParaRPr lang="en-US" sz="1350" dirty="0">
              <a:solidFill>
                <a:prstClr val="black"/>
              </a:solidFill>
            </a:endParaRPr>
          </a:p>
        </p:txBody>
      </p:sp>
      <p:sp>
        <p:nvSpPr>
          <p:cNvPr id="11" name="Rectangle 10"/>
          <p:cNvSpPr/>
          <p:nvPr/>
        </p:nvSpPr>
        <p:spPr>
          <a:xfrm>
            <a:off x="6172200" y="4934459"/>
            <a:ext cx="1459007" cy="1131079"/>
          </a:xfrm>
          <a:prstGeom prst="rect">
            <a:avLst/>
          </a:prstGeom>
        </p:spPr>
        <p:txBody>
          <a:bodyPr wrap="square">
            <a:spAutoFit/>
          </a:bodyPr>
          <a:lstStyle/>
          <a:p>
            <a:pPr algn="ctr"/>
            <a:r>
              <a:rPr lang="en-US" b="1" dirty="0">
                <a:solidFill>
                  <a:srgbClr val="000000"/>
                </a:solidFill>
              </a:rPr>
              <a:t>Early Childhood </a:t>
            </a:r>
          </a:p>
          <a:p>
            <a:pPr algn="ctr"/>
            <a:r>
              <a:rPr lang="en-US" b="1" dirty="0">
                <a:solidFill>
                  <a:srgbClr val="000000"/>
                </a:solidFill>
              </a:rPr>
              <a:t>Utah</a:t>
            </a:r>
            <a:endParaRPr lang="en-US" b="1" dirty="0">
              <a:solidFill>
                <a:prstClr val="black"/>
              </a:solidFill>
            </a:endParaRPr>
          </a:p>
          <a:p>
            <a:pPr algn="ctr"/>
            <a:endParaRPr lang="en-US" sz="1350" dirty="0">
              <a:solidFill>
                <a:srgbClr val="000000"/>
              </a:solidFill>
            </a:endParaRPr>
          </a:p>
        </p:txBody>
      </p:sp>
      <p:cxnSp>
        <p:nvCxnSpPr>
          <p:cNvPr id="13" name="Straight Connector 12"/>
          <p:cNvCxnSpPr/>
          <p:nvPr/>
        </p:nvCxnSpPr>
        <p:spPr>
          <a:xfrm flipH="1">
            <a:off x="5086350" y="2444653"/>
            <a:ext cx="388697" cy="4128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743200" y="3672966"/>
            <a:ext cx="1778899" cy="105154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29620" y="3672966"/>
            <a:ext cx="493962" cy="12378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31057" y="3725580"/>
            <a:ext cx="859280" cy="998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31057" y="3701526"/>
            <a:ext cx="2269793" cy="102298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9" name="Picture 4" descr="http://securityaffairs.co/wordpress/wp-content/uploads/2012/04/udoh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561" y="108014"/>
            <a:ext cx="215665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a:off x="6014533" y="2444653"/>
            <a:ext cx="500567" cy="5271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53" name="TextBox 1052"/>
          <p:cNvSpPr txBox="1"/>
          <p:nvPr/>
        </p:nvSpPr>
        <p:spPr>
          <a:xfrm>
            <a:off x="5886450" y="3076770"/>
            <a:ext cx="2000251" cy="715581"/>
          </a:xfrm>
          <a:prstGeom prst="rect">
            <a:avLst/>
          </a:prstGeom>
          <a:noFill/>
        </p:spPr>
        <p:txBody>
          <a:bodyPr wrap="square" rtlCol="0">
            <a:spAutoFit/>
          </a:bodyPr>
          <a:lstStyle/>
          <a:p>
            <a:r>
              <a:rPr lang="en-US" sz="1350" dirty="0">
                <a:solidFill>
                  <a:prstClr val="black"/>
                </a:solidFill>
                <a:hlinkClick r:id="rId5"/>
              </a:rPr>
              <a:t>TITLE V Maternal/child/infant health</a:t>
            </a:r>
            <a:endParaRPr lang="en-US" sz="1350" dirty="0">
              <a:solidFill>
                <a:prstClr val="black"/>
              </a:solidFill>
            </a:endParaRPr>
          </a:p>
        </p:txBody>
      </p:sp>
    </p:spTree>
    <p:extLst>
      <p:ext uri="{BB962C8B-B14F-4D97-AF65-F5344CB8AC3E}">
        <p14:creationId xmlns:p14="http://schemas.microsoft.com/office/powerpoint/2010/main" val="271698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23674"/>
            <a:ext cx="1927971"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Governor’s State Advisory Council on Early Care and Education</a:t>
            </a:r>
          </a:p>
          <a:p>
            <a:endParaRPr lang="en-US" sz="900" dirty="0">
              <a:solidFill>
                <a:prstClr val="white"/>
              </a:solidFill>
            </a:endParaRPr>
          </a:p>
          <a:p>
            <a:r>
              <a:rPr lang="en-US" sz="900" dirty="0">
                <a:solidFill>
                  <a:prstClr val="white"/>
                </a:solidFill>
              </a:rPr>
              <a:t>Section 642 B(b)(1)(A)(</a:t>
            </a:r>
            <a:r>
              <a:rPr lang="en-US" sz="900" dirty="0" err="1">
                <a:solidFill>
                  <a:prstClr val="white"/>
                </a:solidFill>
              </a:rPr>
              <a:t>i</a:t>
            </a:r>
            <a:r>
              <a:rPr lang="en-US" sz="900" dirty="0">
                <a:solidFill>
                  <a:prstClr val="white"/>
                </a:solidFill>
              </a:rPr>
              <a:t>) of the Head Start Act requires the Governor to designate or establish a council to serve as the State Advisory Council on Early Childhood Education and Care for children from birth to school entry. </a:t>
            </a:r>
          </a:p>
          <a:p>
            <a:pPr algn="ctr"/>
            <a:endParaRPr lang="en-US" sz="1350" dirty="0">
              <a:solidFill>
                <a:prstClr val="white"/>
              </a:solidFill>
            </a:endParaRPr>
          </a:p>
        </p:txBody>
      </p:sp>
      <p:sp>
        <p:nvSpPr>
          <p:cNvPr id="5" name="Rectangle 4"/>
          <p:cNvSpPr/>
          <p:nvPr/>
        </p:nvSpPr>
        <p:spPr>
          <a:xfrm>
            <a:off x="6172200" y="23674"/>
            <a:ext cx="1702801" cy="2362200"/>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Early Childhood Comprehensive Systems Grant</a:t>
            </a:r>
          </a:p>
          <a:p>
            <a:pPr algn="ctr"/>
            <a:endParaRPr lang="en-US" sz="900" dirty="0">
              <a:solidFill>
                <a:prstClr val="white"/>
              </a:solidFill>
            </a:endParaRPr>
          </a:p>
          <a:p>
            <a:pPr algn="ctr"/>
            <a:r>
              <a:rPr lang="en-US" sz="900" dirty="0">
                <a:solidFill>
                  <a:prstClr val="white"/>
                </a:solidFill>
              </a:rPr>
              <a:t>A program of the US Department of Health &amp; Human Services, Maternal and Child Health Bureau.</a:t>
            </a:r>
            <a:endParaRPr lang="en-US" sz="1350"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115" y="1085010"/>
            <a:ext cx="287297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Up Arrow 8"/>
          <p:cNvSpPr/>
          <p:nvPr/>
        </p:nvSpPr>
        <p:spPr>
          <a:xfrm>
            <a:off x="6229355" y="2517915"/>
            <a:ext cx="1242562" cy="2951254"/>
          </a:xfrm>
          <a:prstGeom prst="leftUpArrow">
            <a:avLst>
              <a:gd name="adj1" fmla="val 25000"/>
              <a:gd name="adj2" fmla="val 2239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lowchart: Process 10"/>
          <p:cNvSpPr/>
          <p:nvPr/>
        </p:nvSpPr>
        <p:spPr>
          <a:xfrm>
            <a:off x="3200115" y="4895012"/>
            <a:ext cx="2872979" cy="17865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prstClr val="white"/>
              </a:solidFill>
            </a:endParaRPr>
          </a:p>
          <a:p>
            <a:pPr algn="ctr"/>
            <a:r>
              <a:rPr lang="en-US" sz="2100" b="1" dirty="0">
                <a:solidFill>
                  <a:prstClr val="white"/>
                </a:solidFill>
              </a:rPr>
              <a:t>Early Childhood Utah</a:t>
            </a:r>
          </a:p>
          <a:p>
            <a:endParaRPr lang="en-US" sz="900" dirty="0">
              <a:solidFill>
                <a:srgbClr val="595959"/>
              </a:solidFill>
            </a:endParaRPr>
          </a:p>
          <a:p>
            <a:pPr algn="ctr"/>
            <a:r>
              <a:rPr lang="en-US" sz="900" dirty="0">
                <a:solidFill>
                  <a:prstClr val="white"/>
                </a:solidFill>
              </a:rPr>
              <a:t>In September 2011, Governor Herbert designated the existing Early Childhood Comprehensive Systems State Team to also function as the State Advisory Council on Early Care and Education, resulting in the creation of Early Childhood Utah.</a:t>
            </a:r>
          </a:p>
          <a:p>
            <a:pPr algn="ctr"/>
            <a:endParaRPr lang="en-US" sz="2100" b="1" dirty="0">
              <a:solidFill>
                <a:prstClr val="white"/>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67902" y="2525867"/>
            <a:ext cx="147596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07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92886-E571-45D5-8B56-343DC94F8FA6}" type="slidenum">
              <a:rPr lang="en-US" smtClean="0">
                <a:solidFill>
                  <a:prstClr val="white">
                    <a:tint val="75000"/>
                  </a:prstClr>
                </a:solidFill>
              </a:rPr>
              <a:pPr/>
              <a:t>15</a:t>
            </a:fld>
            <a:endParaRPr lang="en-US">
              <a:solidFill>
                <a:prstClr val="white">
                  <a:tint val="75000"/>
                </a:prstClr>
              </a:solidFill>
            </a:endParaRPr>
          </a:p>
        </p:txBody>
      </p:sp>
      <p:sp>
        <p:nvSpPr>
          <p:cNvPr id="3" name="Rectangle 2"/>
          <p:cNvSpPr/>
          <p:nvPr/>
        </p:nvSpPr>
        <p:spPr>
          <a:xfrm>
            <a:off x="1543050" y="47951"/>
            <a:ext cx="5886450" cy="3139321"/>
          </a:xfrm>
          <a:prstGeom prst="rect">
            <a:avLst/>
          </a:prstGeom>
        </p:spPr>
        <p:txBody>
          <a:bodyPr wrap="square">
            <a:spAutoFit/>
          </a:bodyPr>
          <a:lstStyle/>
          <a:p>
            <a:r>
              <a:rPr lang="en-US" sz="2700" dirty="0">
                <a:solidFill>
                  <a:srgbClr val="595959"/>
                </a:solidFill>
              </a:rPr>
              <a:t>The goal of Early Childhood Utah is to: </a:t>
            </a:r>
          </a:p>
          <a:p>
            <a:endParaRPr lang="en-US" sz="2700" b="1" i="1" dirty="0">
              <a:solidFill>
                <a:srgbClr val="DEF5FA">
                  <a:lumMod val="50000"/>
                </a:srgbClr>
              </a:solidFill>
            </a:endParaRPr>
          </a:p>
          <a:p>
            <a:r>
              <a:rPr lang="en-US" sz="2700" b="1" i="1" dirty="0">
                <a:solidFill>
                  <a:srgbClr val="DA1F28">
                    <a:lumMod val="60000"/>
                    <a:lumOff val="40000"/>
                  </a:srgbClr>
                </a:solidFill>
              </a:rPr>
              <a:t>Support Utah parents in their efforts to ensure that their children enter school healthy and ready to learn</a:t>
            </a:r>
            <a:r>
              <a:rPr lang="en-US" sz="3600" b="1" i="1" dirty="0">
                <a:solidFill>
                  <a:srgbClr val="DA1F28">
                    <a:lumMod val="60000"/>
                    <a:lumOff val="40000"/>
                  </a:srgbClr>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3429001"/>
            <a:ext cx="4629150" cy="2801738"/>
          </a:xfrm>
          <a:prstGeom prst="rect">
            <a:avLst/>
          </a:prstGeom>
        </p:spPr>
      </p:pic>
    </p:spTree>
    <p:extLst>
      <p:ext uri="{BB962C8B-B14F-4D97-AF65-F5344CB8AC3E}">
        <p14:creationId xmlns:p14="http://schemas.microsoft.com/office/powerpoint/2010/main" val="133316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0649" y="1646853"/>
            <a:ext cx="3677879" cy="4960424"/>
          </a:xfrm>
        </p:spPr>
        <p:txBody>
          <a:bodyPr>
            <a:normAutofit fontScale="62500" lnSpcReduction="20000"/>
          </a:bodyPr>
          <a:lstStyle/>
          <a:p>
            <a:pPr marL="34290" indent="0" fontAlgn="base">
              <a:buNone/>
            </a:pPr>
            <a:r>
              <a:rPr lang="en-US" dirty="0"/>
              <a:t>The data integration system will facilitate the use of data to address five broad policy questions: </a:t>
            </a:r>
          </a:p>
          <a:p>
            <a:pPr marL="34290" indent="0" fontAlgn="base">
              <a:buNone/>
            </a:pPr>
            <a:endParaRPr lang="en-US" sz="2700" b="1" dirty="0"/>
          </a:p>
          <a:p>
            <a:pPr marL="377190" indent="-342900" fontAlgn="base">
              <a:buAutoNum type="arabicPeriod"/>
            </a:pPr>
            <a:r>
              <a:rPr lang="en-US" sz="2700" dirty="0"/>
              <a:t>Are children birth to age 5 on track to succeed when they enter school?</a:t>
            </a:r>
          </a:p>
          <a:p>
            <a:pPr marL="377190" indent="-342900" fontAlgn="base">
              <a:buAutoNum type="arabicPeriod"/>
            </a:pPr>
            <a:r>
              <a:rPr lang="en-US" sz="2700" dirty="0"/>
              <a:t>Which children and families are and are not being served by which programs and services? </a:t>
            </a:r>
          </a:p>
          <a:p>
            <a:pPr marL="377190" indent="-342900" fontAlgn="base">
              <a:buAutoNum type="arabicPeriod"/>
            </a:pPr>
            <a:r>
              <a:rPr lang="en-US" sz="2700" dirty="0"/>
              <a:t>What characteristics of programs are associated with positive outcomes for which children? </a:t>
            </a:r>
          </a:p>
          <a:p>
            <a:pPr marL="377190" indent="-342900" fontAlgn="base">
              <a:buAutoNum type="arabicPeriod"/>
            </a:pPr>
            <a:r>
              <a:rPr lang="en-US" sz="2700" dirty="0"/>
              <a:t>What are the education and economic returns on early childhood investments? </a:t>
            </a:r>
          </a:p>
          <a:p>
            <a:pPr marL="377190" indent="-342900" fontAlgn="base">
              <a:buAutoNum type="arabicPeriod"/>
            </a:pPr>
            <a:r>
              <a:rPr lang="en-US" sz="2700" dirty="0"/>
              <a:t>How is data being used now and how will data be used in the future to inform policy and resource decisions?</a:t>
            </a:r>
          </a:p>
          <a:p>
            <a:pPr marL="34290" indent="0" fontAlgn="base">
              <a:buNone/>
            </a:pPr>
            <a:endParaRPr lang="en-US" dirty="0"/>
          </a:p>
          <a:p>
            <a:pPr marL="34290" indent="0" fontAlgn="base">
              <a:buNone/>
            </a:pPr>
            <a:endParaRPr lang="en-US" dirty="0"/>
          </a:p>
        </p:txBody>
      </p:sp>
      <p:sp>
        <p:nvSpPr>
          <p:cNvPr id="2" name="Title 1"/>
          <p:cNvSpPr>
            <a:spLocks noGrp="1"/>
          </p:cNvSpPr>
          <p:nvPr>
            <p:ph type="title"/>
          </p:nvPr>
        </p:nvSpPr>
        <p:spPr>
          <a:xfrm>
            <a:off x="1366631" y="312616"/>
            <a:ext cx="6290577" cy="1200416"/>
          </a:xfrm>
          <a:solidFill>
            <a:schemeClr val="bg2"/>
          </a:solidFill>
        </p:spPr>
        <p:txBody>
          <a:bodyPr>
            <a:normAutofit/>
          </a:bodyPr>
          <a:lstStyle/>
          <a:p>
            <a:pPr algn="ctr"/>
            <a:r>
              <a:rPr lang="en-US" sz="2700" dirty="0"/>
              <a:t>Early Childhood Integrated Data Systems</a:t>
            </a:r>
          </a:p>
        </p:txBody>
      </p:sp>
      <p:sp>
        <p:nvSpPr>
          <p:cNvPr id="4" name="Rounded Rectangle 3"/>
          <p:cNvSpPr/>
          <p:nvPr/>
        </p:nvSpPr>
        <p:spPr>
          <a:xfrm>
            <a:off x="1273844" y="3785937"/>
            <a:ext cx="81004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Public Pre-K-Title One</a:t>
            </a:r>
          </a:p>
        </p:txBody>
      </p:sp>
      <p:sp>
        <p:nvSpPr>
          <p:cNvPr id="5" name="Rounded Rectangle 4"/>
          <p:cNvSpPr/>
          <p:nvPr/>
        </p:nvSpPr>
        <p:spPr>
          <a:xfrm>
            <a:off x="1273847" y="2695074"/>
            <a:ext cx="81770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Head Start</a:t>
            </a:r>
          </a:p>
        </p:txBody>
      </p:sp>
      <p:sp>
        <p:nvSpPr>
          <p:cNvPr id="6" name="Rounded Rectangle 5"/>
          <p:cNvSpPr/>
          <p:nvPr/>
        </p:nvSpPr>
        <p:spPr>
          <a:xfrm>
            <a:off x="1882943" y="1646853"/>
            <a:ext cx="8527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a:p>
            <a:pPr algn="ctr"/>
            <a:r>
              <a:rPr lang="en-US" sz="1050" dirty="0">
                <a:solidFill>
                  <a:prstClr val="white"/>
                </a:solidFill>
              </a:rPr>
              <a:t>Part B -Special Ed Pre-K</a:t>
            </a:r>
          </a:p>
          <a:p>
            <a:pPr algn="ctr"/>
            <a:endParaRPr lang="en-US" sz="1350" dirty="0">
              <a:solidFill>
                <a:prstClr val="white"/>
              </a:solidFill>
            </a:endParaRPr>
          </a:p>
        </p:txBody>
      </p:sp>
      <p:sp>
        <p:nvSpPr>
          <p:cNvPr id="7" name="Rounded Rectangle 6"/>
          <p:cNvSpPr/>
          <p:nvPr/>
        </p:nvSpPr>
        <p:spPr>
          <a:xfrm>
            <a:off x="3092056" y="1657246"/>
            <a:ext cx="1011443" cy="934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Part C Early Intervention</a:t>
            </a:r>
          </a:p>
        </p:txBody>
      </p:sp>
      <p:sp>
        <p:nvSpPr>
          <p:cNvPr id="8" name="Rounded Rectangle 7"/>
          <p:cNvSpPr/>
          <p:nvPr/>
        </p:nvSpPr>
        <p:spPr>
          <a:xfrm>
            <a:off x="3994362" y="2711116"/>
            <a:ext cx="7355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Child Care</a:t>
            </a:r>
          </a:p>
        </p:txBody>
      </p:sp>
      <p:sp>
        <p:nvSpPr>
          <p:cNvPr id="9" name="Rounded Rectangle 8"/>
          <p:cNvSpPr/>
          <p:nvPr/>
        </p:nvSpPr>
        <p:spPr>
          <a:xfrm>
            <a:off x="3961141" y="3759337"/>
            <a:ext cx="7687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Home Visiting</a:t>
            </a:r>
          </a:p>
        </p:txBody>
      </p:sp>
      <p:sp>
        <p:nvSpPr>
          <p:cNvPr id="10" name="Oval 9"/>
          <p:cNvSpPr/>
          <p:nvPr/>
        </p:nvSpPr>
        <p:spPr>
          <a:xfrm>
            <a:off x="2398628" y="2833698"/>
            <a:ext cx="1157814" cy="20788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solidFill>
                  <a:prstClr val="white"/>
                </a:solidFill>
              </a:rPr>
              <a:t>ECIDS -Questions that cannot be answered with any one system</a:t>
            </a:r>
            <a:r>
              <a:rPr lang="en-US" sz="1350" dirty="0">
                <a:solidFill>
                  <a:prstClr val="white"/>
                </a:solidFill>
              </a:rPr>
              <a:t> </a:t>
            </a:r>
          </a:p>
        </p:txBody>
      </p:sp>
      <p:sp>
        <p:nvSpPr>
          <p:cNvPr id="11" name="Right Arrow 10"/>
          <p:cNvSpPr/>
          <p:nvPr/>
        </p:nvSpPr>
        <p:spPr>
          <a:xfrm>
            <a:off x="2106202" y="4000821"/>
            <a:ext cx="31034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2" name="Right Arrow 11"/>
          <p:cNvSpPr/>
          <p:nvPr/>
        </p:nvSpPr>
        <p:spPr>
          <a:xfrm rot="10800000">
            <a:off x="3541863" y="4000821"/>
            <a:ext cx="419276"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3" name="Right Arrow 12"/>
          <p:cNvSpPr/>
          <p:nvPr/>
        </p:nvSpPr>
        <p:spPr>
          <a:xfrm rot="2307802">
            <a:off x="2103886" y="3144591"/>
            <a:ext cx="358326" cy="486988"/>
          </a:xfrm>
          <a:prstGeom prst="rightArrow">
            <a:avLst>
              <a:gd name="adj1" fmla="val 46732"/>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4" name="Right Arrow 13"/>
          <p:cNvSpPr/>
          <p:nvPr/>
        </p:nvSpPr>
        <p:spPr>
          <a:xfrm rot="8373666">
            <a:off x="3498535" y="3209086"/>
            <a:ext cx="507665" cy="486988"/>
          </a:xfrm>
          <a:prstGeom prst="rightArrow">
            <a:avLst>
              <a:gd name="adj1" fmla="val 56391"/>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6" name="Down Arrow 15"/>
          <p:cNvSpPr/>
          <p:nvPr/>
        </p:nvSpPr>
        <p:spPr>
          <a:xfrm rot="18687526">
            <a:off x="2320244" y="2556175"/>
            <a:ext cx="484632" cy="37563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7" name="Down Arrow 16"/>
          <p:cNvSpPr/>
          <p:nvPr/>
        </p:nvSpPr>
        <p:spPr>
          <a:xfrm rot="2589080">
            <a:off x="3551248" y="2421219"/>
            <a:ext cx="272606" cy="8249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89864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592886-E571-45D5-8B56-343DC94F8FA6}" type="slidenum">
              <a:rPr lang="en-US" smtClean="0">
                <a:solidFill>
                  <a:prstClr val="white">
                    <a:tint val="75000"/>
                  </a:prstClr>
                </a:solidFill>
              </a:rPr>
              <a:pPr/>
              <a:t>17</a:t>
            </a:fld>
            <a:endParaRPr lang="en-US" dirty="0">
              <a:solidFill>
                <a:prstClr val="white">
                  <a:tint val="75000"/>
                </a:prstClr>
              </a:solidFill>
            </a:endParaRPr>
          </a:p>
        </p:txBody>
      </p:sp>
      <p:sp>
        <p:nvSpPr>
          <p:cNvPr id="2" name="Title 1"/>
          <p:cNvSpPr>
            <a:spLocks noGrp="1"/>
          </p:cNvSpPr>
          <p:nvPr>
            <p:ph type="title"/>
          </p:nvPr>
        </p:nvSpPr>
        <p:spPr>
          <a:xfrm>
            <a:off x="1485900" y="274638"/>
            <a:ext cx="6172200" cy="811212"/>
          </a:xfrm>
        </p:spPr>
        <p:txBody>
          <a:bodyPr>
            <a:normAutofit fontScale="90000"/>
          </a:bodyPr>
          <a:lstStyle/>
          <a:p>
            <a:r>
              <a:rPr lang="en-US" sz="3000" dirty="0"/>
              <a:t>Utah ECIDS High Level Overview</a:t>
            </a:r>
            <a:br>
              <a:rPr lang="en-US" sz="3000" dirty="0"/>
            </a:br>
            <a:endParaRPr lang="en-US" sz="2325" dirty="0"/>
          </a:p>
        </p:txBody>
      </p:sp>
      <p:sp>
        <p:nvSpPr>
          <p:cNvPr id="19" name="Rounded Rectangle 18"/>
          <p:cNvSpPr/>
          <p:nvPr/>
        </p:nvSpPr>
        <p:spPr>
          <a:xfrm>
            <a:off x="1265736" y="4087945"/>
            <a:ext cx="1064887" cy="618341"/>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prstClr val="white"/>
              </a:solidFill>
            </a:endParaRPr>
          </a:p>
          <a:p>
            <a:pPr algn="ctr"/>
            <a:r>
              <a:rPr lang="en-US" sz="900" dirty="0">
                <a:solidFill>
                  <a:prstClr val="white"/>
                </a:solidFill>
              </a:rPr>
              <a:t>Child Care,</a:t>
            </a:r>
          </a:p>
          <a:p>
            <a:pPr algn="ctr"/>
            <a:r>
              <a:rPr lang="en-US" sz="900" dirty="0">
                <a:solidFill>
                  <a:prstClr val="white"/>
                </a:solidFill>
              </a:rPr>
              <a:t>ASQ, Help Me Grow, United Way</a:t>
            </a:r>
          </a:p>
          <a:p>
            <a:pPr algn="ctr"/>
            <a:endParaRPr lang="en-US" sz="900" dirty="0">
              <a:solidFill>
                <a:prstClr val="white"/>
              </a:solidFill>
            </a:endParaRPr>
          </a:p>
        </p:txBody>
      </p:sp>
      <p:sp>
        <p:nvSpPr>
          <p:cNvPr id="20" name="Rounded Rectangle 19"/>
          <p:cNvSpPr/>
          <p:nvPr/>
        </p:nvSpPr>
        <p:spPr>
          <a:xfrm>
            <a:off x="1247849" y="4953146"/>
            <a:ext cx="1082774" cy="660277"/>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Community Head Start Programs</a:t>
            </a:r>
          </a:p>
        </p:txBody>
      </p:sp>
      <p:sp>
        <p:nvSpPr>
          <p:cNvPr id="21" name="Rounded Rectangle 20"/>
          <p:cNvSpPr/>
          <p:nvPr/>
        </p:nvSpPr>
        <p:spPr>
          <a:xfrm>
            <a:off x="2565822" y="5285239"/>
            <a:ext cx="1393388" cy="680969"/>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WIC,TANF,</a:t>
            </a:r>
          </a:p>
          <a:p>
            <a:pPr algn="ctr"/>
            <a:r>
              <a:rPr lang="en-US" sz="900" dirty="0">
                <a:solidFill>
                  <a:prstClr val="white"/>
                </a:solidFill>
              </a:rPr>
              <a:t>SNAP, Children w/ Special Health Care Needs</a:t>
            </a:r>
          </a:p>
        </p:txBody>
      </p:sp>
      <p:sp>
        <p:nvSpPr>
          <p:cNvPr id="27" name="Can 26"/>
          <p:cNvSpPr/>
          <p:nvPr/>
        </p:nvSpPr>
        <p:spPr>
          <a:xfrm>
            <a:off x="3914513" y="2470505"/>
            <a:ext cx="789616" cy="1216152"/>
          </a:xfrm>
          <a:prstGeom prst="can">
            <a:avLst/>
          </a:prstGeom>
          <a:solidFill>
            <a:srgbClr val="FFFF99"/>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prstClr val="black"/>
                </a:solidFill>
              </a:rPr>
              <a:t>ECIDS</a:t>
            </a:r>
          </a:p>
          <a:p>
            <a:pPr algn="ctr"/>
            <a:r>
              <a:rPr lang="en-US" sz="1200" dirty="0">
                <a:solidFill>
                  <a:prstClr val="black"/>
                </a:solidFill>
              </a:rPr>
              <a:t>Non PII</a:t>
            </a:r>
          </a:p>
          <a:p>
            <a:pPr algn="ctr"/>
            <a:r>
              <a:rPr lang="en-US" sz="1500" dirty="0">
                <a:solidFill>
                  <a:prstClr val="black"/>
                </a:solidFill>
              </a:rPr>
              <a:t>UID</a:t>
            </a:r>
          </a:p>
          <a:p>
            <a:pPr algn="ctr"/>
            <a:endParaRPr lang="en-US" sz="1350" dirty="0">
              <a:solidFill>
                <a:prstClr val="black"/>
              </a:solidFill>
            </a:endParaRPr>
          </a:p>
        </p:txBody>
      </p:sp>
      <p:cxnSp>
        <p:nvCxnSpPr>
          <p:cNvPr id="31" name="Straight Arrow Connector 30"/>
          <p:cNvCxnSpPr/>
          <p:nvPr/>
        </p:nvCxnSpPr>
        <p:spPr>
          <a:xfrm>
            <a:off x="2645936" y="2033447"/>
            <a:ext cx="583493" cy="106091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Summing Junction 33"/>
          <p:cNvSpPr/>
          <p:nvPr/>
        </p:nvSpPr>
        <p:spPr>
          <a:xfrm>
            <a:off x="6017522" y="3707203"/>
            <a:ext cx="504867" cy="668640"/>
          </a:xfrm>
          <a:prstGeom prst="flowChartSummingJunction">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prstClr val="black"/>
              </a:solidFill>
            </a:endParaRPr>
          </a:p>
        </p:txBody>
      </p:sp>
      <p:sp>
        <p:nvSpPr>
          <p:cNvPr id="35" name="Rounded Rectangle 34"/>
          <p:cNvSpPr/>
          <p:nvPr/>
        </p:nvSpPr>
        <p:spPr>
          <a:xfrm>
            <a:off x="5200367" y="2413050"/>
            <a:ext cx="692241" cy="456227"/>
          </a:xfrm>
          <a:prstGeom prst="roundRect">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K-12</a:t>
            </a:r>
          </a:p>
        </p:txBody>
      </p:sp>
      <p:sp>
        <p:nvSpPr>
          <p:cNvPr id="36" name="Rounded Rectangle 35"/>
          <p:cNvSpPr/>
          <p:nvPr/>
        </p:nvSpPr>
        <p:spPr>
          <a:xfrm>
            <a:off x="5772150" y="1850529"/>
            <a:ext cx="964616" cy="365835"/>
          </a:xfrm>
          <a:prstGeom prst="roundRect">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Post-secondary</a:t>
            </a:r>
          </a:p>
        </p:txBody>
      </p:sp>
      <p:sp>
        <p:nvSpPr>
          <p:cNvPr id="37" name="Rounded Rectangle 36"/>
          <p:cNvSpPr/>
          <p:nvPr/>
        </p:nvSpPr>
        <p:spPr>
          <a:xfrm>
            <a:off x="6522603" y="2461315"/>
            <a:ext cx="810150" cy="456227"/>
          </a:xfrm>
          <a:prstGeom prst="roundRect">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Workforce</a:t>
            </a:r>
          </a:p>
        </p:txBody>
      </p:sp>
      <p:cxnSp>
        <p:nvCxnSpPr>
          <p:cNvPr id="38" name="Straight Arrow Connector 37"/>
          <p:cNvCxnSpPr/>
          <p:nvPr/>
        </p:nvCxnSpPr>
        <p:spPr>
          <a:xfrm>
            <a:off x="2366743" y="2573155"/>
            <a:ext cx="562565" cy="627245"/>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248730" y="3429605"/>
            <a:ext cx="688952" cy="121256"/>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422708" y="4041523"/>
            <a:ext cx="606242" cy="284644"/>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368332" y="4618607"/>
            <a:ext cx="449747" cy="509619"/>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3262516" y="4773666"/>
            <a:ext cx="174294" cy="437704"/>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3384088" y="4057725"/>
            <a:ext cx="530425" cy="1"/>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857751" y="3633074"/>
            <a:ext cx="1159772" cy="259571"/>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6569235" y="4050784"/>
            <a:ext cx="530425" cy="1"/>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673801" y="2934383"/>
            <a:ext cx="437615" cy="752274"/>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6263210" y="2337309"/>
            <a:ext cx="0" cy="1295765"/>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6422098" y="2985191"/>
            <a:ext cx="412349" cy="720392"/>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28" name="Group 127"/>
          <p:cNvGrpSpPr/>
          <p:nvPr/>
        </p:nvGrpSpPr>
        <p:grpSpPr>
          <a:xfrm>
            <a:off x="4374197" y="4829447"/>
            <a:ext cx="386710" cy="1268976"/>
            <a:chOff x="3967783" y="5010348"/>
            <a:chExt cx="629587" cy="1565077"/>
          </a:xfrm>
          <a:effectLst>
            <a:outerShdw blurRad="50800" dist="38100" dir="2700000" algn="tl" rotWithShape="0">
              <a:srgbClr val="000000">
                <a:alpha val="43000"/>
              </a:srgbClr>
            </a:outerShdw>
          </a:effectLst>
        </p:grpSpPr>
        <p:sp>
          <p:nvSpPr>
            <p:cNvPr id="90" name="Oval 89"/>
            <p:cNvSpPr/>
            <p:nvPr/>
          </p:nvSpPr>
          <p:spPr>
            <a:xfrm>
              <a:off x="4156916" y="5010348"/>
              <a:ext cx="242891" cy="231149"/>
            </a:xfrm>
            <a:prstGeom prst="ellipse">
              <a:avLst/>
            </a:prstGeom>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prstClr val="white"/>
                </a:solidFill>
              </a:endParaRPr>
            </a:p>
          </p:txBody>
        </p:sp>
        <p:cxnSp>
          <p:nvCxnSpPr>
            <p:cNvPr id="92" name="Straight Connector 91"/>
            <p:cNvCxnSpPr>
              <a:stCxn id="90" idx="4"/>
            </p:cNvCxnSpPr>
            <p:nvPr/>
          </p:nvCxnSpPr>
          <p:spPr>
            <a:xfrm>
              <a:off x="4278362" y="5241497"/>
              <a:ext cx="17349" cy="5098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115866" y="5362563"/>
              <a:ext cx="32589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163266" y="5762968"/>
              <a:ext cx="2428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399805" y="5760378"/>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4399807" y="6091090"/>
              <a:ext cx="41638" cy="4112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441758" y="5352434"/>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4480222" y="5448490"/>
              <a:ext cx="117148" cy="2551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4081166" y="5362563"/>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3967783" y="5684739"/>
              <a:ext cx="117148" cy="2551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4129154" y="5751028"/>
              <a:ext cx="41364" cy="3470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129154" y="6098030"/>
              <a:ext cx="0" cy="4112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4064000" y="6497049"/>
              <a:ext cx="67741" cy="783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4399805" y="6493874"/>
              <a:ext cx="67741" cy="78376"/>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flipH="1">
            <a:off x="7332753" y="5069837"/>
            <a:ext cx="386710" cy="1268976"/>
            <a:chOff x="3967783" y="5010348"/>
            <a:chExt cx="629587" cy="1565077"/>
          </a:xfrm>
          <a:effectLst>
            <a:outerShdw blurRad="50800" dist="38100" dir="2700000" algn="tl" rotWithShape="0">
              <a:srgbClr val="000000">
                <a:alpha val="43000"/>
              </a:srgbClr>
            </a:outerShdw>
          </a:effectLst>
        </p:grpSpPr>
        <p:sp>
          <p:nvSpPr>
            <p:cNvPr id="130" name="Oval 129"/>
            <p:cNvSpPr/>
            <p:nvPr/>
          </p:nvSpPr>
          <p:spPr>
            <a:xfrm>
              <a:off x="4156916" y="5010348"/>
              <a:ext cx="242891" cy="231149"/>
            </a:xfrm>
            <a:prstGeom prst="ellipse">
              <a:avLst/>
            </a:prstGeom>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prstClr val="white"/>
                </a:solidFill>
              </a:endParaRPr>
            </a:p>
          </p:txBody>
        </p:sp>
        <p:cxnSp>
          <p:nvCxnSpPr>
            <p:cNvPr id="131" name="Straight Connector 130"/>
            <p:cNvCxnSpPr>
              <a:stCxn id="130" idx="4"/>
            </p:cNvCxnSpPr>
            <p:nvPr/>
          </p:nvCxnSpPr>
          <p:spPr>
            <a:xfrm>
              <a:off x="4278362" y="5241497"/>
              <a:ext cx="17349" cy="5098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4115866" y="5362563"/>
              <a:ext cx="32589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4163266" y="5762968"/>
              <a:ext cx="2428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4399805" y="5760378"/>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a:off x="4399807" y="6091090"/>
              <a:ext cx="41638" cy="4112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4441758" y="5352434"/>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4480222" y="5448490"/>
              <a:ext cx="117148" cy="2551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4081166" y="5362563"/>
              <a:ext cx="41638" cy="34006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3967783" y="5684739"/>
              <a:ext cx="117148" cy="2551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4129154" y="5751028"/>
              <a:ext cx="41364" cy="3470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4129154" y="6098030"/>
              <a:ext cx="0" cy="4112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4064000" y="6497049"/>
              <a:ext cx="67741" cy="783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399805" y="6493874"/>
              <a:ext cx="67741" cy="78376"/>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44" name="TextBox 143"/>
          <p:cNvSpPr txBox="1"/>
          <p:nvPr/>
        </p:nvSpPr>
        <p:spPr>
          <a:xfrm>
            <a:off x="3519250" y="6127939"/>
            <a:ext cx="2074607" cy="253916"/>
          </a:xfrm>
          <a:prstGeom prst="rect">
            <a:avLst/>
          </a:prstGeom>
          <a:noFill/>
        </p:spPr>
        <p:txBody>
          <a:bodyPr wrap="none" rtlCol="0">
            <a:spAutoFit/>
          </a:bodyPr>
          <a:lstStyle/>
          <a:p>
            <a:r>
              <a:rPr lang="en-US" sz="1050" dirty="0">
                <a:solidFill>
                  <a:prstClr val="black"/>
                </a:solidFill>
              </a:rPr>
              <a:t>Early-Childhood Researchers</a:t>
            </a:r>
          </a:p>
        </p:txBody>
      </p:sp>
      <p:sp>
        <p:nvSpPr>
          <p:cNvPr id="145" name="TextBox 144"/>
          <p:cNvSpPr txBox="1"/>
          <p:nvPr/>
        </p:nvSpPr>
        <p:spPr>
          <a:xfrm>
            <a:off x="6421411" y="6331975"/>
            <a:ext cx="1651414" cy="253916"/>
          </a:xfrm>
          <a:prstGeom prst="rect">
            <a:avLst/>
          </a:prstGeom>
          <a:noFill/>
        </p:spPr>
        <p:txBody>
          <a:bodyPr wrap="none" rtlCol="0">
            <a:spAutoFit/>
          </a:bodyPr>
          <a:lstStyle/>
          <a:p>
            <a:r>
              <a:rPr lang="en-US" sz="1050" dirty="0">
                <a:solidFill>
                  <a:prstClr val="black"/>
                </a:solidFill>
              </a:rPr>
              <a:t>Education Researchers</a:t>
            </a:r>
          </a:p>
        </p:txBody>
      </p:sp>
      <p:cxnSp>
        <p:nvCxnSpPr>
          <p:cNvPr id="147" name="Straight Connector 146"/>
          <p:cNvCxnSpPr/>
          <p:nvPr/>
        </p:nvCxnSpPr>
        <p:spPr>
          <a:xfrm>
            <a:off x="4446153" y="3892646"/>
            <a:ext cx="86716" cy="75311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7523331" y="4693526"/>
            <a:ext cx="0" cy="33031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5030848" y="921955"/>
            <a:ext cx="12701" cy="492762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1802734" y="857250"/>
            <a:ext cx="2326115" cy="300082"/>
          </a:xfrm>
          <a:prstGeom prst="rect">
            <a:avLst/>
          </a:prstGeom>
          <a:noFill/>
        </p:spPr>
        <p:txBody>
          <a:bodyPr wrap="square" rtlCol="0">
            <a:spAutoFit/>
          </a:bodyPr>
          <a:lstStyle/>
          <a:p>
            <a:r>
              <a:rPr lang="en-US" sz="1350" dirty="0">
                <a:solidFill>
                  <a:prstClr val="black"/>
                </a:solidFill>
              </a:rPr>
              <a:t>EARLY CHILDHOOD UTAH</a:t>
            </a:r>
          </a:p>
        </p:txBody>
      </p:sp>
      <p:sp>
        <p:nvSpPr>
          <p:cNvPr id="152" name="TextBox 151"/>
          <p:cNvSpPr txBox="1"/>
          <p:nvPr/>
        </p:nvSpPr>
        <p:spPr>
          <a:xfrm>
            <a:off x="5828291" y="877290"/>
            <a:ext cx="1725152" cy="507831"/>
          </a:xfrm>
          <a:prstGeom prst="rect">
            <a:avLst/>
          </a:prstGeom>
          <a:noFill/>
        </p:spPr>
        <p:txBody>
          <a:bodyPr wrap="none" rtlCol="0">
            <a:spAutoFit/>
          </a:bodyPr>
          <a:lstStyle/>
          <a:p>
            <a:r>
              <a:rPr lang="en-US" sz="1350" dirty="0">
                <a:solidFill>
                  <a:prstClr val="black"/>
                </a:solidFill>
                <a:hlinkClick r:id="rId3"/>
              </a:rPr>
              <a:t>Utah Data Alliance</a:t>
            </a:r>
            <a:endParaRPr lang="en-US" sz="1350" dirty="0">
              <a:solidFill>
                <a:prstClr val="black"/>
              </a:solidFill>
            </a:endParaRPr>
          </a:p>
          <a:p>
            <a:r>
              <a:rPr lang="en-US" sz="1350" dirty="0">
                <a:solidFill>
                  <a:prstClr val="black"/>
                </a:solidFill>
              </a:rPr>
              <a:t>P-20W</a:t>
            </a:r>
          </a:p>
        </p:txBody>
      </p:sp>
      <p:sp>
        <p:nvSpPr>
          <p:cNvPr id="3" name="Oval 2"/>
          <p:cNvSpPr/>
          <p:nvPr/>
        </p:nvSpPr>
        <p:spPr>
          <a:xfrm>
            <a:off x="3091598" y="3190504"/>
            <a:ext cx="1047750" cy="1404283"/>
          </a:xfrm>
          <a:prstGeom prst="ellipse">
            <a:avLst/>
          </a:prstGeom>
          <a:gradFill>
            <a:gsLst>
              <a:gs pos="0">
                <a:schemeClr val="accent3">
                  <a:lumMod val="50000"/>
                </a:schemeClr>
              </a:gs>
              <a:gs pos="80000">
                <a:schemeClr val="accent3">
                  <a:lumMod val="75000"/>
                </a:schemeClr>
              </a:gs>
              <a:gs pos="100000">
                <a:schemeClr val="accent3">
                  <a:lumMod val="75000"/>
                </a:schemeClr>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prstClr val="white"/>
                </a:solidFill>
              </a:rPr>
              <a:t>DOH-ECIDS</a:t>
            </a:r>
          </a:p>
          <a:p>
            <a:pPr algn="ctr"/>
            <a:r>
              <a:rPr lang="en-US" sz="1350" dirty="0">
                <a:solidFill>
                  <a:prstClr val="white"/>
                </a:solidFill>
              </a:rPr>
              <a:t>MPI/ PII</a:t>
            </a:r>
          </a:p>
        </p:txBody>
      </p:sp>
      <p:sp>
        <p:nvSpPr>
          <p:cNvPr id="74" name="Can 73"/>
          <p:cNvSpPr/>
          <p:nvPr/>
        </p:nvSpPr>
        <p:spPr>
          <a:xfrm>
            <a:off x="7136672" y="3429605"/>
            <a:ext cx="797960" cy="1216152"/>
          </a:xfrm>
          <a:prstGeom prst="can">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P-20W</a:t>
            </a:r>
          </a:p>
          <a:p>
            <a:pPr algn="ctr"/>
            <a:r>
              <a:rPr lang="en-US" sz="900" dirty="0">
                <a:solidFill>
                  <a:prstClr val="white"/>
                </a:solidFill>
              </a:rPr>
              <a:t>Data Warehouse</a:t>
            </a:r>
          </a:p>
          <a:p>
            <a:pPr algn="ctr"/>
            <a:r>
              <a:rPr lang="en-US" sz="900" dirty="0">
                <a:solidFill>
                  <a:prstClr val="white"/>
                </a:solidFill>
              </a:rPr>
              <a:t>Non PII</a:t>
            </a:r>
          </a:p>
        </p:txBody>
      </p:sp>
      <p:sp>
        <p:nvSpPr>
          <p:cNvPr id="88" name="Rounded Rectangle 87"/>
          <p:cNvSpPr/>
          <p:nvPr/>
        </p:nvSpPr>
        <p:spPr>
          <a:xfrm>
            <a:off x="1291443" y="3094359"/>
            <a:ext cx="967276" cy="798287"/>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Home Visiting &amp; Early Intervention (Idea Part C)</a:t>
            </a:r>
          </a:p>
        </p:txBody>
      </p:sp>
      <p:sp>
        <p:nvSpPr>
          <p:cNvPr id="89" name="Rounded Rectangle 88"/>
          <p:cNvSpPr/>
          <p:nvPr/>
        </p:nvSpPr>
        <p:spPr>
          <a:xfrm>
            <a:off x="1291443" y="2122184"/>
            <a:ext cx="1022581" cy="718843"/>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 All Payer Claims Database: All Insurances</a:t>
            </a:r>
          </a:p>
        </p:txBody>
      </p:sp>
      <p:sp>
        <p:nvSpPr>
          <p:cNvPr id="91" name="Rounded Rectangle 90"/>
          <p:cNvSpPr/>
          <p:nvPr/>
        </p:nvSpPr>
        <p:spPr>
          <a:xfrm>
            <a:off x="1831678" y="1407226"/>
            <a:ext cx="1632692" cy="542222"/>
          </a:xfrm>
          <a:prstGeom prst="roundRect">
            <a:avLst/>
          </a:prstGeom>
          <a:solidFill>
            <a:schemeClr val="tx2">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Vital Records (birth/death), Hearing Detection, Immunizations</a:t>
            </a:r>
          </a:p>
        </p:txBody>
      </p:sp>
      <p:cxnSp>
        <p:nvCxnSpPr>
          <p:cNvPr id="86" name="Straight Arrow Connector 85"/>
          <p:cNvCxnSpPr/>
          <p:nvPr/>
        </p:nvCxnSpPr>
        <p:spPr>
          <a:xfrm flipH="1" flipV="1">
            <a:off x="4648350" y="3769607"/>
            <a:ext cx="1249150" cy="268074"/>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53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ECIDS uses Axon technology (</a:t>
            </a:r>
            <a:r>
              <a:rPr lang="en-US" dirty="0">
                <a:hlinkClick r:id="rId3"/>
              </a:rPr>
              <a:t>MDSC</a:t>
            </a:r>
            <a:r>
              <a:rPr lang="en-US" dirty="0"/>
              <a:t>) within the ECIDS MPI data system for data collection, identity correlation and routing.</a:t>
            </a:r>
          </a:p>
          <a:p>
            <a:endParaRPr lang="en-US" dirty="0"/>
          </a:p>
          <a:p>
            <a:r>
              <a:rPr lang="en-US" dirty="0"/>
              <a:t>The ECIDS MPI system processes personally identifiable information (PII) to uniquely identify children across multiple data sources.</a:t>
            </a:r>
          </a:p>
          <a:p>
            <a:endParaRPr lang="en-US" dirty="0"/>
          </a:p>
          <a:p>
            <a:r>
              <a:rPr lang="en-US" dirty="0"/>
              <a:t>Non-PII data is collected and sent directly (encrypted) to the ECIDS database from the ECIDS/MPI system.</a:t>
            </a:r>
          </a:p>
          <a:p>
            <a:endParaRPr lang="en-US" dirty="0"/>
          </a:p>
          <a:p>
            <a:r>
              <a:rPr lang="en-US" dirty="0"/>
              <a:t>ECIDS Phase I reports: distinct counts, program crossover, sequence of services.</a:t>
            </a:r>
          </a:p>
          <a:p>
            <a:pPr marL="82296" indent="0">
              <a:buNone/>
            </a:pPr>
            <a:endParaRPr lang="en-US" dirty="0"/>
          </a:p>
        </p:txBody>
      </p:sp>
      <p:sp>
        <p:nvSpPr>
          <p:cNvPr id="3" name="Slide Number Placeholder 2"/>
          <p:cNvSpPr>
            <a:spLocks noGrp="1"/>
          </p:cNvSpPr>
          <p:nvPr>
            <p:ph type="sldNum" sz="quarter" idx="12"/>
          </p:nvPr>
        </p:nvSpPr>
        <p:spPr/>
        <p:txBody>
          <a:bodyPr/>
          <a:lstStyle/>
          <a:p>
            <a:fld id="{8C592886-E571-45D5-8B56-343DC94F8FA6}" type="slidenum">
              <a:rPr lang="en-US" smtClean="0">
                <a:solidFill>
                  <a:prstClr val="white">
                    <a:tint val="75000"/>
                  </a:prstClr>
                </a:solidFill>
              </a:rPr>
              <a:pPr/>
              <a:t>18</a:t>
            </a:fld>
            <a:endParaRPr lang="en-US">
              <a:solidFill>
                <a:prstClr val="white">
                  <a:tint val="75000"/>
                </a:prstClr>
              </a:solidFill>
            </a:endParaRPr>
          </a:p>
        </p:txBody>
      </p:sp>
      <p:sp>
        <p:nvSpPr>
          <p:cNvPr id="4" name="Title 3"/>
          <p:cNvSpPr>
            <a:spLocks noGrp="1"/>
          </p:cNvSpPr>
          <p:nvPr>
            <p:ph type="title"/>
          </p:nvPr>
        </p:nvSpPr>
        <p:spPr/>
        <p:txBody>
          <a:bodyPr>
            <a:normAutofit/>
          </a:bodyPr>
          <a:lstStyle/>
          <a:p>
            <a:r>
              <a:rPr lang="en-US" sz="3000" dirty="0"/>
              <a:t>Utah’s ECIDS- how does it work?</a:t>
            </a:r>
          </a:p>
        </p:txBody>
      </p:sp>
    </p:spTree>
    <p:extLst>
      <p:ext uri="{BB962C8B-B14F-4D97-AF65-F5344CB8AC3E}">
        <p14:creationId xmlns:p14="http://schemas.microsoft.com/office/powerpoint/2010/main" val="366044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650" y="2895600"/>
            <a:ext cx="914400" cy="35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ectangle 3"/>
          <p:cNvSpPr/>
          <p:nvPr/>
        </p:nvSpPr>
        <p:spPr>
          <a:xfrm>
            <a:off x="1485900" y="969586"/>
            <a:ext cx="6057900" cy="1858201"/>
          </a:xfrm>
          <a:prstGeom prst="rect">
            <a:avLst/>
          </a:prstGeom>
        </p:spPr>
        <p:txBody>
          <a:bodyPr wrap="square">
            <a:spAutoFit/>
          </a:bodyPr>
          <a:lstStyle/>
          <a:p>
            <a:pPr algn="ctr">
              <a:spcBef>
                <a:spcPct val="0"/>
              </a:spcBef>
              <a:defRPr/>
            </a:pPr>
            <a:r>
              <a:rPr lang="en-US" sz="3600" cap="small" dirty="0">
                <a:solidFill>
                  <a:srgbClr val="45496B"/>
                </a:solidFill>
                <a:latin typeface="Gill Sans MT"/>
                <a:cs typeface="Gill Sans MT"/>
              </a:rPr>
              <a:t>State Spotlight:</a:t>
            </a:r>
          </a:p>
          <a:p>
            <a:pPr algn="ctr">
              <a:spcBef>
                <a:spcPct val="0"/>
              </a:spcBef>
              <a:defRPr/>
            </a:pPr>
            <a:r>
              <a:rPr lang="en-US" sz="2625" cap="small" dirty="0">
                <a:solidFill>
                  <a:srgbClr val="45496B"/>
                </a:solidFill>
                <a:latin typeface="Gill Sans MT"/>
                <a:cs typeface="Gill Sans MT"/>
              </a:rPr>
              <a:t>Minnesota’s Early Childhood Integrated Data </a:t>
            </a:r>
            <a:r>
              <a:rPr lang="en-US" sz="2625" cap="small" dirty="0">
                <a:solidFill>
                  <a:srgbClr val="45496B"/>
                </a:solidFill>
                <a:latin typeface="Gill Sans MT"/>
                <a:cs typeface="Gill Sans MT"/>
                <a:hlinkClick r:id="rId3"/>
              </a:rPr>
              <a:t>System-http://eclds.mn.gov/</a:t>
            </a:r>
            <a:endParaRPr lang="en-US" sz="2625" cap="small" dirty="0">
              <a:solidFill>
                <a:srgbClr val="45496B"/>
              </a:solidFill>
              <a:latin typeface="Gill Sans MT"/>
              <a:cs typeface="Gill Sans M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950" y="3371850"/>
            <a:ext cx="2971800" cy="1962150"/>
          </a:xfrm>
          <a:prstGeom prst="rect">
            <a:avLst/>
          </a:prstGeom>
        </p:spPr>
      </p:pic>
      <p:sp>
        <p:nvSpPr>
          <p:cNvPr id="5" name="Slide Number Placeholder 4"/>
          <p:cNvSpPr>
            <a:spLocks noGrp="1"/>
          </p:cNvSpPr>
          <p:nvPr>
            <p:ph type="sldNum" sz="quarter" idx="12"/>
          </p:nvPr>
        </p:nvSpPr>
        <p:spPr/>
        <p:txBody>
          <a:bodyPr/>
          <a:lstStyle/>
          <a:p>
            <a:fld id="{78085499-22F0-4E30-BA6A-ED84175C6FDF}" type="slidenum">
              <a:rPr lang="en-US" smtClean="0"/>
              <a:pPr/>
              <a:t>19</a:t>
            </a:fld>
            <a:endParaRPr lang="en-US"/>
          </a:p>
        </p:txBody>
      </p:sp>
    </p:spTree>
    <p:extLst>
      <p:ext uri="{BB962C8B-B14F-4D97-AF65-F5344CB8AC3E}">
        <p14:creationId xmlns:p14="http://schemas.microsoft.com/office/powerpoint/2010/main" val="131242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6200" y="2459504"/>
            <a:ext cx="7464288" cy="1015663"/>
          </a:xfrm>
          <a:prstGeom prst="rect">
            <a:avLst/>
          </a:prstGeom>
        </p:spPr>
        <p:txBody>
          <a:bodyPr wrap="square">
            <a:spAutoFit/>
          </a:bodyPr>
          <a:lstStyle/>
          <a:p>
            <a:pPr algn="ctr">
              <a:spcBef>
                <a:spcPct val="0"/>
              </a:spcBef>
              <a:defRPr/>
            </a:pPr>
            <a:r>
              <a:rPr lang="en-US" sz="6000" cap="small" dirty="0">
                <a:solidFill>
                  <a:prstClr val="black"/>
                </a:solidFill>
                <a:latin typeface="Gill Sans MT"/>
                <a:cs typeface="Gill Sans MT"/>
              </a:rPr>
              <a:t>Overview of ECIDS</a:t>
            </a:r>
          </a:p>
        </p:txBody>
      </p:sp>
    </p:spTree>
    <p:extLst>
      <p:ext uri="{BB962C8B-B14F-4D97-AF65-F5344CB8AC3E}">
        <p14:creationId xmlns:p14="http://schemas.microsoft.com/office/powerpoint/2010/main" val="377435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995" y="457200"/>
            <a:ext cx="4409456" cy="639762"/>
          </a:xfrm>
          <a:prstGeom prst="rect">
            <a:avLst/>
          </a:prstGeom>
        </p:spPr>
        <p:txBody>
          <a:bodyPr vert="horz" lIns="68580" tIns="34290" rIns="68580" bIns="34290" rtlCol="0" anchor="ctr">
            <a:noAutofit/>
          </a:bodyPr>
          <a:lstStyle>
            <a:lvl1pPr algn="l">
              <a:defRPr sz="3200" baseline="0">
                <a:solidFill>
                  <a:srgbClr val="7980A3"/>
                </a:solidFill>
              </a:defRPr>
            </a:lvl1pPr>
          </a:lstStyle>
          <a:p>
            <a:pPr>
              <a:spcBef>
                <a:spcPct val="0"/>
              </a:spcBef>
              <a:defRPr/>
            </a:pPr>
            <a:r>
              <a:rPr lang="en-US" sz="2400" cap="small" dirty="0">
                <a:solidFill>
                  <a:srgbClr val="45496B"/>
                </a:solidFill>
                <a:latin typeface="Gill Sans MT"/>
                <a:cs typeface="Gill Sans MT"/>
              </a:rPr>
              <a:t>Data Collection &amp; System</a:t>
            </a:r>
          </a:p>
        </p:txBody>
      </p:sp>
      <p:graphicFrame>
        <p:nvGraphicFramePr>
          <p:cNvPr id="2" name="Diagram 1"/>
          <p:cNvGraphicFramePr/>
          <p:nvPr>
            <p:extLst>
              <p:ext uri="{D42A27DB-BD31-4B8C-83A1-F6EECF244321}">
                <p14:modId xmlns:p14="http://schemas.microsoft.com/office/powerpoint/2010/main" val="1308662473"/>
              </p:ext>
            </p:extLst>
          </p:nvPr>
        </p:nvGraphicFramePr>
        <p:xfrm>
          <a:off x="1428750" y="1371601"/>
          <a:ext cx="3257550" cy="498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splay 6"/>
          <p:cNvSpPr/>
          <p:nvPr/>
        </p:nvSpPr>
        <p:spPr>
          <a:xfrm>
            <a:off x="6000750" y="1447800"/>
            <a:ext cx="1992876" cy="4800600"/>
          </a:xfrm>
          <a:prstGeom prst="flowChartDisplay">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Web Site</a:t>
            </a:r>
          </a:p>
          <a:p>
            <a:pPr algn="ctr"/>
            <a:endParaRPr lang="en-US" sz="1350" dirty="0">
              <a:solidFill>
                <a:prstClr val="white"/>
              </a:solidFill>
            </a:endParaRPr>
          </a:p>
          <a:p>
            <a:pPr marL="85725" indent="-85725">
              <a:buFont typeface="Arial"/>
              <a:buChar char="•"/>
            </a:pPr>
            <a:r>
              <a:rPr lang="en-US" sz="1200" dirty="0">
                <a:solidFill>
                  <a:prstClr val="white"/>
                </a:solidFill>
              </a:rPr>
              <a:t>How many children are served?</a:t>
            </a:r>
          </a:p>
          <a:p>
            <a:pPr marL="85725" indent="-85725">
              <a:buFont typeface="Arial"/>
              <a:buChar char="•"/>
            </a:pPr>
            <a:r>
              <a:rPr lang="en-US" sz="1200" dirty="0">
                <a:solidFill>
                  <a:prstClr val="white"/>
                </a:solidFill>
              </a:rPr>
              <a:t>In what programs are children participating?</a:t>
            </a:r>
          </a:p>
          <a:p>
            <a:pPr marL="85725" indent="-85725">
              <a:buFont typeface="Arial"/>
              <a:buChar char="•"/>
            </a:pPr>
            <a:r>
              <a:rPr lang="en-US" sz="1200" dirty="0">
                <a:solidFill>
                  <a:prstClr val="white"/>
                </a:solidFill>
              </a:rPr>
              <a:t>In what type of quality program do children participate? </a:t>
            </a:r>
          </a:p>
          <a:p>
            <a:pPr marL="85725" indent="-85725">
              <a:buFont typeface="Arial"/>
              <a:buChar char="•"/>
            </a:pPr>
            <a:r>
              <a:rPr lang="en-US" sz="1200" dirty="0">
                <a:solidFill>
                  <a:prstClr val="white"/>
                </a:solidFill>
              </a:rPr>
              <a:t>What are child outcomes over time?</a:t>
            </a:r>
          </a:p>
        </p:txBody>
      </p:sp>
      <p:sp>
        <p:nvSpPr>
          <p:cNvPr id="8" name="Right Arrow 7"/>
          <p:cNvSpPr/>
          <p:nvPr/>
        </p:nvSpPr>
        <p:spPr>
          <a:xfrm>
            <a:off x="5786742" y="3505200"/>
            <a:ext cx="228600" cy="609600"/>
          </a:xfrm>
          <a:prstGeom prst="rightArrow">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4629150" y="1600200"/>
            <a:ext cx="1143000" cy="4343400"/>
          </a:xfrm>
          <a:prstGeom prst="roundRect">
            <a:avLst/>
          </a:prstGeom>
          <a:solidFill>
            <a:schemeClr val="accent4">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Linking and De-</a:t>
            </a:r>
            <a:r>
              <a:rPr lang="en-US" sz="1350" dirty="0" err="1">
                <a:solidFill>
                  <a:prstClr val="black"/>
                </a:solidFill>
              </a:rPr>
              <a:t>identifi</a:t>
            </a:r>
            <a:r>
              <a:rPr lang="en-US" sz="1350" dirty="0">
                <a:solidFill>
                  <a:prstClr val="black"/>
                </a:solidFill>
              </a:rPr>
              <a:t>-cation</a:t>
            </a:r>
          </a:p>
        </p:txBody>
      </p:sp>
      <p:sp>
        <p:nvSpPr>
          <p:cNvPr id="3" name="Slide Number Placeholder 2"/>
          <p:cNvSpPr>
            <a:spLocks noGrp="1"/>
          </p:cNvSpPr>
          <p:nvPr>
            <p:ph type="sldNum" sz="quarter" idx="12"/>
          </p:nvPr>
        </p:nvSpPr>
        <p:spPr/>
        <p:txBody>
          <a:bodyPr/>
          <a:lstStyle/>
          <a:p>
            <a:fld id="{78085499-22F0-4E30-BA6A-ED84175C6FDF}" type="slidenum">
              <a:rPr lang="en-US" smtClean="0"/>
              <a:pPr/>
              <a:t>20</a:t>
            </a:fld>
            <a:endParaRPr lang="en-US" dirty="0"/>
          </a:p>
        </p:txBody>
      </p:sp>
    </p:spTree>
    <p:extLst>
      <p:ext uri="{BB962C8B-B14F-4D97-AF65-F5344CB8AC3E}">
        <p14:creationId xmlns:p14="http://schemas.microsoft.com/office/powerpoint/2010/main" val="15854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995" y="457200"/>
            <a:ext cx="4409456" cy="639762"/>
          </a:xfrm>
          <a:prstGeom prst="rect">
            <a:avLst/>
          </a:prstGeom>
        </p:spPr>
        <p:txBody>
          <a:bodyPr vert="horz" lIns="68580" tIns="34290" rIns="68580" bIns="34290" rtlCol="0" anchor="ctr">
            <a:noAutofit/>
          </a:bodyPr>
          <a:lstStyle>
            <a:lvl1pPr algn="l">
              <a:defRPr sz="3200" baseline="0">
                <a:solidFill>
                  <a:srgbClr val="7980A3"/>
                </a:solidFill>
              </a:defRPr>
            </a:lvl1pPr>
          </a:lstStyle>
          <a:p>
            <a:pPr>
              <a:spcBef>
                <a:spcPct val="0"/>
              </a:spcBef>
              <a:defRPr/>
            </a:pPr>
            <a:r>
              <a:rPr lang="en-US" sz="2400" cap="small" dirty="0">
                <a:solidFill>
                  <a:srgbClr val="45496B"/>
                </a:solidFill>
                <a:latin typeface="Gill Sans MT"/>
                <a:cs typeface="Gill Sans MT"/>
              </a:rPr>
              <a:t>System &amp; Shared Architecture</a:t>
            </a:r>
          </a:p>
        </p:txBody>
      </p:sp>
      <p:pic>
        <p:nvPicPr>
          <p:cNvPr id="1026"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83" y="1295401"/>
            <a:ext cx="5751871" cy="49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51" y="4038600"/>
            <a:ext cx="122246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8085499-22F0-4E30-BA6A-ED84175C6FDF}" type="slidenum">
              <a:rPr lang="en-US" smtClean="0"/>
              <a:pPr/>
              <a:t>21</a:t>
            </a:fld>
            <a:endParaRPr lang="en-US" dirty="0"/>
          </a:p>
        </p:txBody>
      </p:sp>
    </p:spTree>
    <p:extLst>
      <p:ext uri="{BB962C8B-B14F-4D97-AF65-F5344CB8AC3E}">
        <p14:creationId xmlns:p14="http://schemas.microsoft.com/office/powerpoint/2010/main" val="228433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22</a:t>
            </a:fld>
            <a:endParaRPr lang="en-US" dirty="0"/>
          </a:p>
        </p:txBody>
      </p:sp>
      <p:sp>
        <p:nvSpPr>
          <p:cNvPr id="4" name="Title 1"/>
          <p:cNvSpPr txBox="1">
            <a:spLocks/>
          </p:cNvSpPr>
          <p:nvPr/>
        </p:nvSpPr>
        <p:spPr>
          <a:xfrm>
            <a:off x="1476995" y="457200"/>
            <a:ext cx="4923806" cy="639762"/>
          </a:xfrm>
          <a:prstGeom prst="rect">
            <a:avLst/>
          </a:prstGeom>
        </p:spPr>
        <p:txBody>
          <a:bodyPr vert="horz" lIns="68580" tIns="34290" rIns="68580" bIns="34290" rtlCol="0" anchor="ctr">
            <a:noAutofit/>
          </a:bodyPr>
          <a:lstStyle>
            <a:lvl1pPr algn="l">
              <a:defRPr sz="3200" baseline="0">
                <a:solidFill>
                  <a:srgbClr val="7980A3"/>
                </a:solidFill>
              </a:defRPr>
            </a:lvl1pPr>
          </a:lstStyle>
          <a:p>
            <a:pPr>
              <a:spcBef>
                <a:spcPct val="0"/>
              </a:spcBef>
              <a:defRPr/>
            </a:pPr>
            <a:r>
              <a:rPr lang="en-US" sz="2400" cap="small" dirty="0">
                <a:solidFill>
                  <a:srgbClr val="45496B"/>
                </a:solidFill>
                <a:latin typeface="Gill Sans MT"/>
                <a:cs typeface="Gill Sans MT"/>
              </a:rPr>
              <a:t>Early Results: Program Participation (test data only)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718" y="1327151"/>
            <a:ext cx="696123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1718" y="3942735"/>
            <a:ext cx="1200150" cy="507831"/>
          </a:xfrm>
          <a:prstGeom prst="rect">
            <a:avLst/>
          </a:prstGeom>
          <a:noFill/>
        </p:spPr>
        <p:txBody>
          <a:bodyPr wrap="square" rtlCol="0">
            <a:spAutoFit/>
          </a:bodyPr>
          <a:lstStyle/>
          <a:p>
            <a:r>
              <a:rPr lang="en-US" sz="1350" b="1" dirty="0">
                <a:solidFill>
                  <a:prstClr val="black"/>
                </a:solidFill>
              </a:rPr>
              <a:t>Test Data Only</a:t>
            </a:r>
          </a:p>
        </p:txBody>
      </p:sp>
    </p:spTree>
    <p:extLst>
      <p:ext uri="{BB962C8B-B14F-4D97-AF65-F5344CB8AC3E}">
        <p14:creationId xmlns:p14="http://schemas.microsoft.com/office/powerpoint/2010/main" val="146509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New Early Learning IPB Report on Integrated Data</a:t>
            </a:r>
          </a:p>
          <a:p>
            <a:r>
              <a:rPr lang="en-US" dirty="0">
                <a:hlinkClick r:id="rId3"/>
              </a:rPr>
              <a:t>Check it out! </a:t>
            </a:r>
            <a:endParaRPr lang="en-US" dirty="0"/>
          </a:p>
          <a:p>
            <a:pPr lvl="1"/>
            <a:r>
              <a:rPr lang="en-US" dirty="0"/>
              <a:t>HSS </a:t>
            </a:r>
            <a:r>
              <a:rPr lang="en-US" sz="1900" i="1" dirty="0">
                <a:hlinkClick r:id="rId3"/>
              </a:rPr>
              <a:t>https://www.acf.hhs.gov/sites/default/files/ecd/intergration_of_early_childhood_data_final.pdfLink </a:t>
            </a:r>
            <a:endParaRPr lang="en-US" sz="1500" i="1" dirty="0"/>
          </a:p>
          <a:p>
            <a:pPr lvl="1"/>
            <a:r>
              <a:rPr lang="en-US" i="1" dirty="0"/>
              <a:t>Education </a:t>
            </a:r>
            <a:r>
              <a:rPr lang="en-US" sz="1700" i="1" dirty="0">
                <a:hlinkClick r:id="rId4"/>
              </a:rPr>
              <a:t>http://www2.ed.gov/about/inits/ed/earlylearning/index.html?src=rn&amp;utm_content=&amp;utm_medium=email&amp;utm_name=&amp;utm_source=govdelivery&amp;utm_term=</a:t>
            </a:r>
            <a:endParaRPr lang="en-US" sz="1700" i="1" dirty="0"/>
          </a:p>
          <a:p>
            <a:r>
              <a:rPr lang="en-US" dirty="0"/>
              <a:t>Recently released!</a:t>
            </a:r>
          </a:p>
          <a:p>
            <a:pPr lvl="1"/>
            <a:r>
              <a:rPr lang="en-US" dirty="0"/>
              <a:t>Highlights ECIDS progress in 8 states</a:t>
            </a:r>
          </a:p>
          <a:p>
            <a:pPr lvl="1"/>
            <a:r>
              <a:rPr lang="en-US" dirty="0"/>
              <a:t>Discusses key considerations for early childhood data integration</a:t>
            </a:r>
          </a:p>
          <a:p>
            <a:pPr lvl="1"/>
            <a:r>
              <a:rPr lang="en-US" dirty="0"/>
              <a:t>Links to related federal resources and technical assistance</a:t>
            </a:r>
          </a:p>
          <a:p>
            <a:endParaRPr lang="en-US" dirty="0"/>
          </a:p>
        </p:txBody>
      </p:sp>
      <p:sp>
        <p:nvSpPr>
          <p:cNvPr id="5" name="Title 4"/>
          <p:cNvSpPr>
            <a:spLocks noGrp="1"/>
          </p:cNvSpPr>
          <p:nvPr>
            <p:ph type="title"/>
          </p:nvPr>
        </p:nvSpPr>
        <p:spPr/>
        <p:txBody>
          <a:bodyPr/>
          <a:lstStyle/>
          <a:p>
            <a:r>
              <a:rPr lang="en-US" dirty="0"/>
              <a:t>Hot Off the Press!</a:t>
            </a:r>
          </a:p>
        </p:txBody>
      </p:sp>
      <p:sp>
        <p:nvSpPr>
          <p:cNvPr id="4" name="Slide Number Placeholder 3"/>
          <p:cNvSpPr>
            <a:spLocks noGrp="1"/>
          </p:cNvSpPr>
          <p:nvPr>
            <p:ph type="sldNum" sz="quarter" idx="12"/>
          </p:nvPr>
        </p:nvSpPr>
        <p:spPr/>
        <p:txBody>
          <a:bodyPr/>
          <a:lstStyle/>
          <a:p>
            <a:fld id="{78085499-22F0-4E30-BA6A-ED84175C6FDF}" type="slidenum">
              <a:rPr lang="en-US" smtClean="0"/>
              <a:pPr/>
              <a:t>23</a:t>
            </a:fld>
            <a:endParaRPr lang="en-US" dirty="0"/>
          </a:p>
        </p:txBody>
      </p:sp>
    </p:spTree>
    <p:extLst>
      <p:ext uri="{BB962C8B-B14F-4D97-AF65-F5344CB8AC3E}">
        <p14:creationId xmlns:p14="http://schemas.microsoft.com/office/powerpoint/2010/main" val="169534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18448" y="1143000"/>
            <a:ext cx="8534400" cy="5181600"/>
          </a:xfrm>
        </p:spPr>
        <p:txBody>
          <a:bodyPr>
            <a:normAutofit/>
          </a:bodyPr>
          <a:lstStyle/>
          <a:p>
            <a:pPr marL="457200" indent="-339725">
              <a:spcAft>
                <a:spcPts val="1200"/>
              </a:spcAft>
              <a:buFont typeface="Arial" panose="020B0604020202020204" pitchFamily="34" charset="0"/>
              <a:buChar char="•"/>
            </a:pPr>
            <a:r>
              <a:rPr lang="en-US" sz="2400" b="0" i="1" dirty="0">
                <a:solidFill>
                  <a:schemeClr val="tx1"/>
                </a:solidFill>
                <a:latin typeface="Gill Sans MT"/>
                <a:cs typeface="Gill Sans MT"/>
              </a:rPr>
              <a:t>State Spotlight: North Carolina’s Early Childhood Integrated Data System (ECIDS) </a:t>
            </a:r>
            <a:r>
              <a:rPr lang="en-US" sz="2400" b="0" dirty="0">
                <a:solidFill>
                  <a:srgbClr val="FF0000"/>
                </a:solidFill>
                <a:latin typeface="Gill Sans MT"/>
                <a:cs typeface="Gill Sans MT"/>
                <a:hlinkClick r:id="rId3"/>
              </a:rPr>
              <a:t>https://slds.grads360.org/#communities/pdc/documents/10161</a:t>
            </a:r>
            <a:endParaRPr lang="en-US" sz="2400" b="0" dirty="0">
              <a:solidFill>
                <a:srgbClr val="FF0000"/>
              </a:solidFill>
              <a:latin typeface="Gill Sans MT"/>
              <a:cs typeface="Gill Sans MT"/>
            </a:endParaRPr>
          </a:p>
          <a:p>
            <a:pPr marL="457200" indent="-339725">
              <a:spcAft>
                <a:spcPts val="1200"/>
              </a:spcAft>
              <a:buFont typeface="Arial" panose="020B0604020202020204" pitchFamily="34" charset="0"/>
              <a:buChar char="•"/>
            </a:pPr>
            <a:r>
              <a:rPr lang="en-US" sz="2400" b="0" i="1" dirty="0">
                <a:latin typeface="Gill Sans MT"/>
                <a:cs typeface="Gill Sans MT"/>
              </a:rPr>
              <a:t>State Spotlight: The Utah Early Childhood Statewide Data Integration Project </a:t>
            </a:r>
            <a:r>
              <a:rPr lang="en-US" sz="2400" b="0" dirty="0">
                <a:solidFill>
                  <a:srgbClr val="FF0000"/>
                </a:solidFill>
                <a:latin typeface="Gill Sans MT"/>
                <a:cs typeface="Gill Sans MT"/>
                <a:hlinkClick r:id="rId4"/>
              </a:rPr>
              <a:t>https://slds.grads360.org/#communities/pdc/documents/10001</a:t>
            </a:r>
            <a:endParaRPr lang="en-US" sz="2400" b="0" dirty="0">
              <a:solidFill>
                <a:srgbClr val="FF0000"/>
              </a:solidFill>
              <a:latin typeface="Gill Sans MT"/>
              <a:cs typeface="Gill Sans MT"/>
            </a:endParaRPr>
          </a:p>
          <a:p>
            <a:pPr marL="457200" indent="-339725">
              <a:spcAft>
                <a:spcPts val="1200"/>
              </a:spcAft>
              <a:buFont typeface="Arial" panose="020B0604020202020204" pitchFamily="34" charset="0"/>
              <a:buChar char="•"/>
            </a:pPr>
            <a:r>
              <a:rPr lang="en-US" sz="2400" b="0" i="1" dirty="0">
                <a:latin typeface="Gill Sans MT"/>
                <a:cs typeface="Gill Sans MT"/>
              </a:rPr>
              <a:t>State Spotlight: Minnesota’s Early Childhood Integrated Data System </a:t>
            </a:r>
            <a:r>
              <a:rPr lang="en-US" sz="2400" b="0" dirty="0">
                <a:solidFill>
                  <a:srgbClr val="FF0000"/>
                </a:solidFill>
                <a:latin typeface="Gill Sans MT"/>
                <a:cs typeface="Gill Sans MT"/>
                <a:hlinkClick r:id="rId5"/>
              </a:rPr>
              <a:t>https://slds.grads360.org/#communities/pdc/documents/9763</a:t>
            </a:r>
            <a:endParaRPr lang="en-US" sz="2400" b="0" dirty="0">
              <a:solidFill>
                <a:srgbClr val="FF0000"/>
              </a:solidFill>
              <a:latin typeface="Gill Sans MT"/>
              <a:cs typeface="Gill Sans MT"/>
            </a:endParaRPr>
          </a:p>
          <a:p>
            <a:pPr marL="457200" indent="-339725">
              <a:spcAft>
                <a:spcPts val="1200"/>
              </a:spcAft>
              <a:buFont typeface="Arial" panose="020B0604020202020204" pitchFamily="34" charset="0"/>
              <a:buChar char="•"/>
            </a:pPr>
            <a:r>
              <a:rPr lang="en-US" sz="2400" b="0" i="1" dirty="0">
                <a:latin typeface="Gill Sans MT"/>
                <a:cs typeface="Gill Sans MT"/>
              </a:rPr>
              <a:t>State Spotlight: Delaware’s Early Learning Insight Dashboard </a:t>
            </a:r>
            <a:r>
              <a:rPr lang="en-US" sz="2400" b="0" dirty="0">
                <a:solidFill>
                  <a:srgbClr val="FF0000"/>
                </a:solidFill>
                <a:latin typeface="Gill Sans MT"/>
                <a:cs typeface="Gill Sans MT"/>
                <a:hlinkClick r:id="rId6"/>
              </a:rPr>
              <a:t>https://slds.grads360.org/#communities/pdc/documents/9356</a:t>
            </a:r>
            <a:endParaRPr lang="en-US" sz="2400" b="0" dirty="0">
              <a:solidFill>
                <a:srgbClr val="FF0000"/>
              </a:solidFill>
              <a:latin typeface="Gill Sans MT"/>
              <a:cs typeface="Gill Sans MT"/>
            </a:endParaRPr>
          </a:p>
          <a:p>
            <a:pPr marL="457200" indent="-339725">
              <a:spcAft>
                <a:spcPts val="1200"/>
              </a:spcAft>
              <a:buFont typeface="Arial" panose="020B0604020202020204" pitchFamily="34" charset="0"/>
              <a:buChar char="•"/>
            </a:pPr>
            <a:endParaRPr lang="en-US" sz="2400" b="0" dirty="0">
              <a:solidFill>
                <a:srgbClr val="FF0000"/>
              </a:solidFill>
              <a:latin typeface="Gill Sans MT"/>
              <a:cs typeface="Gill Sans MT"/>
            </a:endParaRPr>
          </a:p>
        </p:txBody>
      </p:sp>
      <p:sp>
        <p:nvSpPr>
          <p:cNvPr id="2" name="Title 1"/>
          <p:cNvSpPr>
            <a:spLocks noGrp="1"/>
          </p:cNvSpPr>
          <p:nvPr>
            <p:ph type="title"/>
          </p:nvPr>
        </p:nvSpPr>
        <p:spPr/>
        <p:txBody>
          <a:bodyPr/>
          <a:lstStyle/>
          <a:p>
            <a:r>
              <a:rPr lang="en-US" dirty="0"/>
              <a:t>State Example Resources</a:t>
            </a:r>
          </a:p>
        </p:txBody>
      </p:sp>
      <p:sp>
        <p:nvSpPr>
          <p:cNvPr id="3" name="Slide Number Placeholder 2"/>
          <p:cNvSpPr>
            <a:spLocks noGrp="1"/>
          </p:cNvSpPr>
          <p:nvPr>
            <p:ph type="sldNum" sz="quarter" idx="12"/>
          </p:nvPr>
        </p:nvSpPr>
        <p:spPr/>
        <p:txBody>
          <a:bodyPr/>
          <a:lstStyle/>
          <a:p>
            <a:fld id="{78085499-22F0-4E30-BA6A-ED84175C6FDF}"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47777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endParaRPr lang="en-US" dirty="0"/>
          </a:p>
          <a:p>
            <a:pPr algn="ctr"/>
            <a:endParaRPr lang="en-US" dirty="0"/>
          </a:p>
          <a:p>
            <a:pPr algn="ctr"/>
            <a:r>
              <a:rPr lang="en-US" sz="4000" dirty="0"/>
              <a:t>Early Childhood Interagency Data Governance</a:t>
            </a:r>
          </a:p>
        </p:txBody>
      </p:sp>
      <p:sp>
        <p:nvSpPr>
          <p:cNvPr id="4" name="Slide Number Placeholder 3"/>
          <p:cNvSpPr>
            <a:spLocks noGrp="1"/>
          </p:cNvSpPr>
          <p:nvPr>
            <p:ph type="sldNum" sz="quarter" idx="12"/>
          </p:nvPr>
        </p:nvSpPr>
        <p:spPr/>
        <p:txBody>
          <a:bodyPr/>
          <a:lstStyle/>
          <a:p>
            <a:fld id="{78085499-22F0-4E30-BA6A-ED84175C6FDF}"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413087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26</a:t>
            </a:fld>
            <a:endParaRPr lang="en-US" dirty="0"/>
          </a:p>
        </p:txBody>
      </p:sp>
      <p:sp>
        <p:nvSpPr>
          <p:cNvPr id="4" name="TextBox 3"/>
          <p:cNvSpPr txBox="1"/>
          <p:nvPr/>
        </p:nvSpPr>
        <p:spPr>
          <a:xfrm>
            <a:off x="5031656" y="1058631"/>
            <a:ext cx="3449128" cy="1235154"/>
          </a:xfrm>
          <a:prstGeom prst="roundRect">
            <a:avLst>
              <a:gd name="adj" fmla="val 5363"/>
            </a:avLst>
          </a:prstGeom>
          <a:solidFill>
            <a:srgbClr val="45496B"/>
          </a:solidFill>
        </p:spPr>
        <p:txBody>
          <a:bodyPr wrap="square" rtlCol="0">
            <a:spAutoFit/>
          </a:bodyPr>
          <a:lstStyle/>
          <a:p>
            <a:pPr marL="285750" indent="-285750">
              <a:buFont typeface="Arial" pitchFamily="34" charset="0"/>
              <a:buChar char="•"/>
            </a:pPr>
            <a:r>
              <a:rPr lang="en-US" dirty="0">
                <a:solidFill>
                  <a:schemeClr val="bg1"/>
                </a:solidFill>
              </a:rPr>
              <a:t>Statewide perspective</a:t>
            </a:r>
          </a:p>
          <a:p>
            <a:pPr marL="285750" indent="-285750">
              <a:buFont typeface="Arial" pitchFamily="34" charset="0"/>
              <a:buChar char="•"/>
            </a:pPr>
            <a:r>
              <a:rPr lang="en-US" dirty="0">
                <a:solidFill>
                  <a:schemeClr val="bg1"/>
                </a:solidFill>
              </a:rPr>
              <a:t>Determine integration and data element authority</a:t>
            </a:r>
          </a:p>
          <a:p>
            <a:pPr marL="285750" indent="-285750" algn="just">
              <a:buFont typeface="Arial" pitchFamily="34" charset="0"/>
              <a:buChar char="•"/>
            </a:pPr>
            <a:r>
              <a:rPr lang="en-US" dirty="0">
                <a:solidFill>
                  <a:schemeClr val="bg1"/>
                </a:solidFill>
              </a:rPr>
              <a:t>Driven by state policy</a:t>
            </a:r>
          </a:p>
        </p:txBody>
      </p:sp>
      <p:sp>
        <p:nvSpPr>
          <p:cNvPr id="5" name="TextBox 4"/>
          <p:cNvSpPr txBox="1"/>
          <p:nvPr/>
        </p:nvSpPr>
        <p:spPr>
          <a:xfrm>
            <a:off x="4914182" y="5068570"/>
            <a:ext cx="4001218" cy="1534478"/>
          </a:xfrm>
          <a:prstGeom prst="roundRect">
            <a:avLst>
              <a:gd name="adj" fmla="val 6586"/>
            </a:avLst>
          </a:prstGeom>
          <a:solidFill>
            <a:srgbClr val="45496B"/>
          </a:solidFill>
        </p:spPr>
        <p:txBody>
          <a:bodyPr wrap="square" rtlCol="0">
            <a:spAutoFit/>
          </a:bodyPr>
          <a:lstStyle/>
          <a:p>
            <a:pPr marL="285750" indent="-285750">
              <a:buFont typeface="Arial" pitchFamily="34" charset="0"/>
              <a:buChar char="•"/>
            </a:pPr>
            <a:r>
              <a:rPr lang="en-US" dirty="0">
                <a:solidFill>
                  <a:schemeClr val="bg1"/>
                </a:solidFill>
              </a:rPr>
              <a:t>Program centric</a:t>
            </a:r>
          </a:p>
          <a:p>
            <a:pPr marL="285750" indent="-285750">
              <a:buFont typeface="Arial" pitchFamily="34" charset="0"/>
              <a:buChar char="•"/>
            </a:pPr>
            <a:r>
              <a:rPr lang="en-US" dirty="0">
                <a:solidFill>
                  <a:schemeClr val="bg1"/>
                </a:solidFill>
              </a:rPr>
              <a:t>Determine data elements, definitions, collections</a:t>
            </a:r>
          </a:p>
          <a:p>
            <a:pPr marL="285750" indent="-285750">
              <a:buFont typeface="Arial" pitchFamily="34" charset="0"/>
              <a:buChar char="•"/>
            </a:pPr>
            <a:r>
              <a:rPr lang="en-US" dirty="0">
                <a:solidFill>
                  <a:schemeClr val="bg1"/>
                </a:solidFill>
              </a:rPr>
              <a:t>Driven by program essential questions</a:t>
            </a:r>
          </a:p>
        </p:txBody>
      </p:sp>
      <p:sp>
        <p:nvSpPr>
          <p:cNvPr id="6" name="Left Brace 5"/>
          <p:cNvSpPr/>
          <p:nvPr/>
        </p:nvSpPr>
        <p:spPr>
          <a:xfrm rot="16200000">
            <a:off x="2711290" y="2406490"/>
            <a:ext cx="521018" cy="502920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Elbow Connector 6"/>
          <p:cNvCxnSpPr>
            <a:endCxn id="6" idx="1"/>
          </p:cNvCxnSpPr>
          <p:nvPr/>
        </p:nvCxnSpPr>
        <p:spPr>
          <a:xfrm rot="10800000">
            <a:off x="2971800" y="5181601"/>
            <a:ext cx="1981200" cy="635317"/>
          </a:xfrm>
          <a:prstGeom prst="bentConnector4">
            <a:avLst>
              <a:gd name="adj1" fmla="val 27"/>
              <a:gd name="adj2" fmla="val -775"/>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18820961">
            <a:off x="4357199" y="280339"/>
            <a:ext cx="457200" cy="3529196"/>
          </a:xfrm>
          <a:prstGeom prst="rightBrace">
            <a:avLst>
              <a:gd name="adj1" fmla="val 3983"/>
              <a:gd name="adj2" fmla="val 50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Elbow Connector 14"/>
          <p:cNvCxnSpPr>
            <a:cxnSpLocks/>
            <a:stCxn id="8" idx="1"/>
            <a:endCxn id="4" idx="1"/>
          </p:cNvCxnSpPr>
          <p:nvPr/>
        </p:nvCxnSpPr>
        <p:spPr>
          <a:xfrm flipV="1">
            <a:off x="4752107" y="1676208"/>
            <a:ext cx="279549" cy="211454"/>
          </a:xfrm>
          <a:prstGeom prst="straightConnector1">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5210" y="943929"/>
            <a:ext cx="5475990" cy="3780471"/>
            <a:chOff x="304800" y="990600"/>
            <a:chExt cx="8534400" cy="5562600"/>
          </a:xfrm>
        </p:grpSpPr>
        <p:sp>
          <p:nvSpPr>
            <p:cNvPr id="11" name="Rectangle 10"/>
            <p:cNvSpPr/>
            <p:nvPr/>
          </p:nvSpPr>
          <p:spPr>
            <a:xfrm>
              <a:off x="7086600" y="4724400"/>
              <a:ext cx="1737360" cy="1828800"/>
            </a:xfrm>
            <a:prstGeom prst="rect">
              <a:avLst/>
            </a:prstGeom>
            <a:ln>
              <a:noFill/>
            </a:ln>
            <a:scene3d>
              <a:camera prst="orthographicFront"/>
              <a:lightRig rig="threePt" dir="t"/>
            </a:scene3d>
            <a:sp3d>
              <a:bevelT w="63500" h="25400"/>
            </a:sp3d>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Other EC Data</a:t>
              </a:r>
            </a:p>
          </p:txBody>
        </p:sp>
        <p:sp>
          <p:nvSpPr>
            <p:cNvPr id="12" name="Isosceles Triangle 11"/>
            <p:cNvSpPr/>
            <p:nvPr/>
          </p:nvSpPr>
          <p:spPr>
            <a:xfrm>
              <a:off x="304800" y="990600"/>
              <a:ext cx="8534400" cy="37338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t>EC Data Governance</a:t>
              </a:r>
            </a:p>
          </p:txBody>
        </p:sp>
        <p:sp>
          <p:nvSpPr>
            <p:cNvPr id="13" name="Rectangle 12"/>
            <p:cNvSpPr/>
            <p:nvPr/>
          </p:nvSpPr>
          <p:spPr>
            <a:xfrm>
              <a:off x="5334000" y="4724400"/>
              <a:ext cx="1737360" cy="1828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t>DOL</a:t>
              </a:r>
            </a:p>
            <a:p>
              <a:pPr algn="ctr"/>
              <a:r>
                <a:rPr lang="en-US" sz="1200" dirty="0"/>
                <a:t>Data Governance</a:t>
              </a:r>
            </a:p>
          </p:txBody>
        </p:sp>
        <p:sp>
          <p:nvSpPr>
            <p:cNvPr id="14" name="Rectangle 13"/>
            <p:cNvSpPr/>
            <p:nvPr/>
          </p:nvSpPr>
          <p:spPr>
            <a:xfrm>
              <a:off x="3657601" y="4724400"/>
              <a:ext cx="1737360" cy="1828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HHS</a:t>
              </a:r>
            </a:p>
            <a:p>
              <a:pPr algn="ctr"/>
              <a:r>
                <a:rPr lang="en-US" sz="1200" dirty="0"/>
                <a:t>Data Governance</a:t>
              </a:r>
            </a:p>
          </p:txBody>
        </p:sp>
        <p:sp>
          <p:nvSpPr>
            <p:cNvPr id="15" name="Rectangle 14"/>
            <p:cNvSpPr/>
            <p:nvPr/>
          </p:nvSpPr>
          <p:spPr>
            <a:xfrm>
              <a:off x="1950721" y="4724400"/>
              <a:ext cx="1706879" cy="1828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a:t>SEA Data Governance</a:t>
              </a:r>
            </a:p>
          </p:txBody>
        </p:sp>
        <p:sp>
          <p:nvSpPr>
            <p:cNvPr id="16" name="Rectangle 15"/>
            <p:cNvSpPr/>
            <p:nvPr/>
          </p:nvSpPr>
          <p:spPr>
            <a:xfrm>
              <a:off x="304800" y="4724400"/>
              <a:ext cx="1645921" cy="1828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t>DOH</a:t>
              </a:r>
            </a:p>
            <a:p>
              <a:pPr algn="ctr"/>
              <a:r>
                <a:rPr lang="en-US" sz="1200" dirty="0"/>
                <a:t>Data Governance</a:t>
              </a:r>
            </a:p>
          </p:txBody>
        </p:sp>
      </p:grpSp>
      <p:sp>
        <p:nvSpPr>
          <p:cNvPr id="19" name="TextBox 18"/>
          <p:cNvSpPr txBox="1"/>
          <p:nvPr/>
        </p:nvSpPr>
        <p:spPr>
          <a:xfrm>
            <a:off x="228600" y="218182"/>
            <a:ext cx="8686800" cy="523220"/>
          </a:xfrm>
          <a:prstGeom prst="rect">
            <a:avLst/>
          </a:prstGeom>
          <a:noFill/>
        </p:spPr>
        <p:txBody>
          <a:bodyPr wrap="square" rtlCol="0">
            <a:spAutoFit/>
          </a:bodyPr>
          <a:lstStyle/>
          <a:p>
            <a:pPr algn="ctr"/>
            <a:r>
              <a:rPr lang="en-US" sz="2800" b="1" dirty="0">
                <a:solidFill>
                  <a:srgbClr val="45496B"/>
                </a:solidFill>
              </a:rPr>
              <a:t>The Roles of Within Sector &amp; Cross Sector Governance</a:t>
            </a:r>
          </a:p>
        </p:txBody>
      </p:sp>
    </p:spTree>
    <p:extLst>
      <p:ext uri="{BB962C8B-B14F-4D97-AF65-F5344CB8AC3E}">
        <p14:creationId xmlns:p14="http://schemas.microsoft.com/office/powerpoint/2010/main" val="36907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27</a:t>
            </a:fld>
            <a:endParaRPr lang="en-US" dirty="0"/>
          </a:p>
        </p:txBody>
      </p:sp>
      <p:sp>
        <p:nvSpPr>
          <p:cNvPr id="8" name="Title 1"/>
          <p:cNvSpPr txBox="1">
            <a:spLocks/>
          </p:cNvSpPr>
          <p:nvPr/>
        </p:nvSpPr>
        <p:spPr>
          <a:xfrm>
            <a:off x="336962" y="425450"/>
            <a:ext cx="8293925" cy="668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a:solidFill>
                  <a:srgbClr val="45496B"/>
                </a:solidFill>
                <a:latin typeface="Gill Sans MT"/>
                <a:cs typeface="Gill Sans MT"/>
              </a:rPr>
              <a:t>Differences between Data Gov. &amp; </a:t>
            </a:r>
            <a:br>
              <a:rPr lang="en-US" sz="2800" b="1" dirty="0">
                <a:solidFill>
                  <a:srgbClr val="45496B"/>
                </a:solidFill>
                <a:latin typeface="Gill Sans MT"/>
                <a:cs typeface="Gill Sans MT"/>
              </a:rPr>
            </a:br>
            <a:r>
              <a:rPr lang="en-US" sz="2800" b="1" dirty="0">
                <a:solidFill>
                  <a:srgbClr val="45496B"/>
                </a:solidFill>
                <a:latin typeface="Gill Sans MT"/>
                <a:cs typeface="Gill Sans MT"/>
              </a:rPr>
              <a:t>Stakeholder Engagement</a:t>
            </a:r>
          </a:p>
        </p:txBody>
      </p:sp>
      <p:graphicFrame>
        <p:nvGraphicFramePr>
          <p:cNvPr id="2" name="Diagram 1"/>
          <p:cNvGraphicFramePr/>
          <p:nvPr>
            <p:extLst/>
          </p:nvPr>
        </p:nvGraphicFramePr>
        <p:xfrm>
          <a:off x="5257800" y="1617703"/>
          <a:ext cx="3657600" cy="249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 y="1511856"/>
            <a:ext cx="5184494" cy="3339376"/>
          </a:xfrm>
          <a:prstGeom prst="rect">
            <a:avLst/>
          </a:prstGeom>
          <a:noFill/>
        </p:spPr>
        <p:txBody>
          <a:bodyPr wrap="square" rtlCol="0">
            <a:spAutoFit/>
          </a:bodyPr>
          <a:lstStyle/>
          <a:p>
            <a:pPr>
              <a:spcAft>
                <a:spcPts val="1200"/>
              </a:spcAft>
            </a:pPr>
            <a:r>
              <a:rPr lang="en-US" sz="2400" b="1" u="sng" dirty="0">
                <a:solidFill>
                  <a:schemeClr val="tx2"/>
                </a:solidFill>
                <a:latin typeface="Gill Sans MT"/>
                <a:cs typeface="Gill Sans MT"/>
              </a:rPr>
              <a:t>Membership</a:t>
            </a:r>
          </a:p>
          <a:p>
            <a:pPr>
              <a:spcAft>
                <a:spcPts val="600"/>
              </a:spcAft>
            </a:pPr>
            <a:r>
              <a:rPr lang="en-US" sz="2400" b="1" dirty="0">
                <a:latin typeface="Gill Sans MT"/>
                <a:cs typeface="Gill Sans MT"/>
              </a:rPr>
              <a:t>Data governance: </a:t>
            </a:r>
            <a:r>
              <a:rPr lang="en-US" sz="2400" dirty="0">
                <a:latin typeface="Gill Sans MT"/>
                <a:cs typeface="Gill Sans MT"/>
              </a:rPr>
              <a:t>Representatives (leadership, program, and IT staff) from each agency/program contributing data to an early childhood integrated data system (ECIDS)</a:t>
            </a:r>
          </a:p>
          <a:p>
            <a:pPr>
              <a:spcAft>
                <a:spcPts val="600"/>
              </a:spcAft>
            </a:pPr>
            <a:endParaRPr lang="en-US" sz="2800" dirty="0">
              <a:latin typeface="Gill Sans MT"/>
              <a:cs typeface="Gill Sans MT"/>
            </a:endParaRPr>
          </a:p>
        </p:txBody>
      </p:sp>
      <p:sp>
        <p:nvSpPr>
          <p:cNvPr id="6" name="TextBox 5"/>
          <p:cNvSpPr txBox="1"/>
          <p:nvPr/>
        </p:nvSpPr>
        <p:spPr>
          <a:xfrm>
            <a:off x="685800" y="4495800"/>
            <a:ext cx="7924800" cy="1631216"/>
          </a:xfrm>
          <a:prstGeom prst="rect">
            <a:avLst/>
          </a:prstGeom>
          <a:noFill/>
        </p:spPr>
        <p:txBody>
          <a:bodyPr wrap="square" rtlCol="0">
            <a:spAutoFit/>
          </a:bodyPr>
          <a:lstStyle/>
          <a:p>
            <a:r>
              <a:rPr lang="en-US" sz="2400" b="1" dirty="0">
                <a:latin typeface="Gill Sans MT"/>
                <a:cs typeface="Gill Sans MT"/>
              </a:rPr>
              <a:t>Stakeholder engagement:</a:t>
            </a:r>
            <a:r>
              <a:rPr lang="en-US" sz="2400" dirty="0">
                <a:latin typeface="Gill Sans MT"/>
                <a:cs typeface="Gill Sans MT"/>
              </a:rPr>
              <a:t> Users of the ECIDS data and those directly or indirectly affected by its use (including data governance members)</a:t>
            </a:r>
            <a:endParaRPr lang="en-US" sz="2400" b="1" dirty="0">
              <a:latin typeface="Gill Sans MT"/>
              <a:cs typeface="Gill Sans MT"/>
            </a:endParaRPr>
          </a:p>
          <a:p>
            <a:endParaRPr lang="en-US" sz="2800" dirty="0"/>
          </a:p>
        </p:txBody>
      </p:sp>
    </p:spTree>
    <p:extLst>
      <p:ext uri="{BB962C8B-B14F-4D97-AF65-F5344CB8AC3E}">
        <p14:creationId xmlns:p14="http://schemas.microsoft.com/office/powerpoint/2010/main" val="545506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1110" y="373626"/>
            <a:ext cx="8091948" cy="6027174"/>
            <a:chOff x="1122760" y="857250"/>
            <a:chExt cx="6858000" cy="5041555"/>
          </a:xfrm>
        </p:grpSpPr>
        <p:pic>
          <p:nvPicPr>
            <p:cNvPr id="45058" name="Picture 3" descr="iStock_000003952301X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344" y="1220391"/>
              <a:ext cx="17216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6200000">
              <a:off x="4155282" y="2125267"/>
              <a:ext cx="411956" cy="288131"/>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a:latin typeface="Century Gothic" pitchFamily="34" charset="0"/>
              </a:endParaRPr>
            </a:p>
          </p:txBody>
        </p:sp>
        <p:sp>
          <p:nvSpPr>
            <p:cNvPr id="6" name="Flowchart: Magnetic Disk 5"/>
            <p:cNvSpPr/>
            <p:nvPr/>
          </p:nvSpPr>
          <p:spPr>
            <a:xfrm>
              <a:off x="1588046" y="2460537"/>
              <a:ext cx="5543550" cy="800100"/>
            </a:xfrm>
            <a:prstGeom prst="flowChartMagneticDisk">
              <a:avLst/>
            </a:prstGeom>
            <a:gradFill>
              <a:gsLst>
                <a:gs pos="0">
                  <a:schemeClr val="bg1"/>
                </a:gs>
                <a:gs pos="50000">
                  <a:schemeClr val="bg1">
                    <a:lumMod val="95000"/>
                  </a:schemeClr>
                </a:gs>
                <a:gs pos="100000">
                  <a:schemeClr val="bg1">
                    <a:lumMod val="65000"/>
                  </a:schemeClr>
                </a:gs>
              </a:gsLst>
              <a:path path="circle">
                <a:fillToRect l="50000" t="50000" r="50000" b="50000"/>
              </a:path>
            </a:gradFill>
            <a:ln>
              <a:solidFill>
                <a:schemeClr val="tx1">
                  <a:lumMod val="50000"/>
                  <a:lumOff val="50000"/>
                </a:schemeClr>
              </a:solidFill>
            </a:ln>
            <a:effectLst>
              <a:outerShdw blurRad="38100" dist="2032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dirty="0">
                  <a:solidFill>
                    <a:schemeClr val="tx1">
                      <a:lumMod val="85000"/>
                      <a:lumOff val="15000"/>
                    </a:schemeClr>
                  </a:solidFill>
                  <a:latin typeface="Century Gothic" pitchFamily="34" charset="0"/>
                </a:rPr>
                <a:t>EC Data System</a:t>
              </a:r>
              <a:endParaRPr lang="en-US" sz="2400" dirty="0">
                <a:solidFill>
                  <a:schemeClr val="tx1">
                    <a:lumMod val="85000"/>
                    <a:lumOff val="15000"/>
                  </a:schemeClr>
                </a:solidFill>
                <a:latin typeface="Century Gothic" pitchFamily="34" charset="0"/>
              </a:endParaRPr>
            </a:p>
          </p:txBody>
        </p:sp>
        <p:sp>
          <p:nvSpPr>
            <p:cNvPr id="45063" name="TextBox 6"/>
            <p:cNvSpPr txBox="1">
              <a:spLocks noChangeArrowheads="1"/>
            </p:cNvSpPr>
            <p:nvPr/>
          </p:nvSpPr>
          <p:spPr bwMode="auto">
            <a:xfrm>
              <a:off x="1827415" y="5219701"/>
              <a:ext cx="51116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350"/>
                <a:t>K12</a:t>
              </a:r>
            </a:p>
            <a:p>
              <a:pPr algn="ctr">
                <a:spcBef>
                  <a:spcPct val="0"/>
                </a:spcBef>
                <a:buFontTx/>
                <a:buNone/>
              </a:pPr>
              <a:r>
                <a:rPr lang="en-US" altLang="en-US" sz="1350"/>
                <a:t>Data</a:t>
              </a:r>
            </a:p>
          </p:txBody>
        </p:sp>
        <p:pic>
          <p:nvPicPr>
            <p:cNvPr id="45064" name="Picture 7" descr="SLDS logo_f.jpg"/>
            <p:cNvPicPr>
              <a:picLocks noChangeAspect="1"/>
            </p:cNvPicPr>
            <p:nvPr/>
          </p:nvPicPr>
          <p:blipFill>
            <a:blip r:embed="rId3" cstate="print">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b="27567"/>
            <a:stretch>
              <a:fillRect/>
            </a:stretch>
          </p:blipFill>
          <p:spPr bwMode="auto">
            <a:xfrm>
              <a:off x="2010966" y="2165748"/>
              <a:ext cx="1279922" cy="103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 Same Side Corner Rectangle 8"/>
            <p:cNvSpPr/>
            <p:nvPr/>
          </p:nvSpPr>
          <p:spPr>
            <a:xfrm rot="5400000">
              <a:off x="5347373" y="3371632"/>
              <a:ext cx="4485132" cy="569214"/>
            </a:xfrm>
            <a:prstGeom prst="round2SameRect">
              <a:avLst>
                <a:gd name="adj1" fmla="val 50000"/>
                <a:gd name="adj2" fmla="val 0"/>
              </a:avLst>
            </a:prstGeom>
            <a:gradFill>
              <a:gsLst>
                <a:gs pos="0">
                  <a:schemeClr val="bg1">
                    <a:lumMod val="95000"/>
                  </a:schemeClr>
                </a:gs>
                <a:gs pos="50000">
                  <a:schemeClr val="bg1">
                    <a:lumMod val="75000"/>
                  </a:schemeClr>
                </a:gs>
                <a:gs pos="100000">
                  <a:schemeClr val="tx1">
                    <a:lumMod val="75000"/>
                    <a:lumOff val="25000"/>
                  </a:schemeClr>
                </a:gs>
              </a:gsLst>
              <a:path path="circle">
                <a:fillToRect l="50000" t="50000" r="50000" b="50000"/>
              </a:path>
            </a:gradFill>
            <a:ln>
              <a:noFill/>
            </a:ln>
            <a:effectLst>
              <a:outerShdw blurRad="40005" dist="2032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TextBox 9"/>
            <p:cNvSpPr txBox="1"/>
            <p:nvPr/>
          </p:nvSpPr>
          <p:spPr>
            <a:xfrm>
              <a:off x="7387222" y="1455704"/>
              <a:ext cx="452047" cy="4413755"/>
            </a:xfrm>
            <a:prstGeom prst="rect">
              <a:avLst/>
            </a:prstGeom>
            <a:noFill/>
          </p:spPr>
          <p:txBody>
            <a:bodyPr vert="wordArtVert" wrap="square">
              <a:spAutoFit/>
            </a:bodyPr>
            <a:lstStyle/>
            <a:p>
              <a:pPr algn="ctr">
                <a:defRPr/>
              </a:pPr>
              <a:r>
                <a:rPr lang="en-US" sz="1500" dirty="0">
                  <a:solidFill>
                    <a:schemeClr val="tx1">
                      <a:lumMod val="85000"/>
                      <a:lumOff val="15000"/>
                    </a:schemeClr>
                  </a:solidFill>
                  <a:latin typeface="Century Gothic" pitchFamily="34" charset="0"/>
                  <a:cs typeface="Consolas" pitchFamily="49" charset="0"/>
                </a:rPr>
                <a:t>Metadata</a:t>
              </a:r>
            </a:p>
          </p:txBody>
        </p:sp>
        <p:sp>
          <p:nvSpPr>
            <p:cNvPr id="11" name="TextBox 10"/>
            <p:cNvSpPr txBox="1"/>
            <p:nvPr/>
          </p:nvSpPr>
          <p:spPr>
            <a:xfrm>
              <a:off x="1122760" y="857250"/>
              <a:ext cx="6858000" cy="369332"/>
            </a:xfrm>
            <a:custGeom>
              <a:avLst/>
              <a:gdLst>
                <a:gd name="connsiteX0" fmla="*/ 0 w 3221182"/>
                <a:gd name="connsiteY0" fmla="*/ 0 h 461665"/>
                <a:gd name="connsiteX1" fmla="*/ 3221182 w 3221182"/>
                <a:gd name="connsiteY1" fmla="*/ 0 h 461665"/>
                <a:gd name="connsiteX2" fmla="*/ 3221182 w 3221182"/>
                <a:gd name="connsiteY2" fmla="*/ 461665 h 461665"/>
                <a:gd name="connsiteX3" fmla="*/ 0 w 3221182"/>
                <a:gd name="connsiteY3" fmla="*/ 461665 h 461665"/>
                <a:gd name="connsiteX4" fmla="*/ 0 w 3221182"/>
                <a:gd name="connsiteY4" fmla="*/ 0 h 461665"/>
                <a:gd name="connsiteX0" fmla="*/ 0 w 3581400"/>
                <a:gd name="connsiteY0" fmla="*/ 0 h 461665"/>
                <a:gd name="connsiteX1" fmla="*/ 3581400 w 3581400"/>
                <a:gd name="connsiteY1" fmla="*/ 0 h 461665"/>
                <a:gd name="connsiteX2" fmla="*/ 3221182 w 3581400"/>
                <a:gd name="connsiteY2" fmla="*/ 461665 h 461665"/>
                <a:gd name="connsiteX3" fmla="*/ 0 w 3581400"/>
                <a:gd name="connsiteY3" fmla="*/ 461665 h 461665"/>
                <a:gd name="connsiteX4" fmla="*/ 0 w 3581400"/>
                <a:gd name="connsiteY4" fmla="*/ 0 h 461665"/>
                <a:gd name="connsiteX0" fmla="*/ 0 w 3985752"/>
                <a:gd name="connsiteY0" fmla="*/ 0 h 461665"/>
                <a:gd name="connsiteX1" fmla="*/ 3985752 w 3985752"/>
                <a:gd name="connsiteY1" fmla="*/ 0 h 461665"/>
                <a:gd name="connsiteX2" fmla="*/ 3625534 w 3985752"/>
                <a:gd name="connsiteY2" fmla="*/ 461665 h 461665"/>
                <a:gd name="connsiteX3" fmla="*/ 404352 w 3985752"/>
                <a:gd name="connsiteY3" fmla="*/ 461665 h 461665"/>
                <a:gd name="connsiteX4" fmla="*/ 0 w 3985752"/>
                <a:gd name="connsiteY4" fmla="*/ 0 h 461665"/>
                <a:gd name="connsiteX0" fmla="*/ 0 w 3985753"/>
                <a:gd name="connsiteY0" fmla="*/ 0 h 461665"/>
                <a:gd name="connsiteX1" fmla="*/ 3985752 w 3985753"/>
                <a:gd name="connsiteY1" fmla="*/ 0 h 461665"/>
                <a:gd name="connsiteX2" fmla="*/ 3985753 w 3985753"/>
                <a:gd name="connsiteY2" fmla="*/ 457200 h 461665"/>
                <a:gd name="connsiteX3" fmla="*/ 404352 w 3985753"/>
                <a:gd name="connsiteY3" fmla="*/ 461665 h 461665"/>
                <a:gd name="connsiteX4" fmla="*/ 0 w 3985753"/>
                <a:gd name="connsiteY4" fmla="*/ 0 h 461665"/>
                <a:gd name="connsiteX0" fmla="*/ 0 w 3985753"/>
                <a:gd name="connsiteY0" fmla="*/ 0 h 457200"/>
                <a:gd name="connsiteX1" fmla="*/ 3985752 w 3985753"/>
                <a:gd name="connsiteY1" fmla="*/ 0 h 457200"/>
                <a:gd name="connsiteX2" fmla="*/ 3985753 w 3985753"/>
                <a:gd name="connsiteY2" fmla="*/ 457200 h 457200"/>
                <a:gd name="connsiteX3" fmla="*/ 265717 w 3985753"/>
                <a:gd name="connsiteY3" fmla="*/ 457200 h 457200"/>
                <a:gd name="connsiteX4" fmla="*/ 0 w 3985753"/>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53" h="457200">
                  <a:moveTo>
                    <a:pt x="0" y="0"/>
                  </a:moveTo>
                  <a:lnTo>
                    <a:pt x="3985752" y="0"/>
                  </a:lnTo>
                  <a:cubicBezTo>
                    <a:pt x="3985752" y="152400"/>
                    <a:pt x="3985753" y="304800"/>
                    <a:pt x="3985753" y="457200"/>
                  </a:cubicBezTo>
                  <a:lnTo>
                    <a:pt x="265717" y="457200"/>
                  </a:lnTo>
                  <a:lnTo>
                    <a:pt x="0" y="0"/>
                  </a:lnTo>
                  <a:close/>
                </a:path>
              </a:pathLst>
            </a:custGeom>
            <a:solidFill>
              <a:schemeClr val="tx1">
                <a:lumMod val="75000"/>
                <a:lumOff val="25000"/>
              </a:schemeClr>
            </a:solidFill>
          </p:spPr>
          <p:txBody>
            <a:bodyPr wrap="square">
              <a:spAutoFit/>
            </a:bodyPr>
            <a:lstStyle/>
            <a:p>
              <a:pPr marL="379810" algn="ctr">
                <a:defRPr/>
              </a:pPr>
              <a:r>
                <a:rPr lang="en-US" dirty="0">
                  <a:solidFill>
                    <a:schemeClr val="bg1"/>
                  </a:solidFill>
                  <a:latin typeface="Century Gothic" pitchFamily="34" charset="0"/>
                </a:rPr>
                <a:t>EC </a:t>
              </a:r>
              <a:r>
                <a:rPr lang="en-US" b="1" dirty="0">
                  <a:solidFill>
                    <a:schemeClr val="bg1"/>
                  </a:solidFill>
                  <a:latin typeface="Century Gothic" pitchFamily="34" charset="0"/>
                </a:rPr>
                <a:t>Centralized</a:t>
              </a:r>
              <a:r>
                <a:rPr lang="en-US" dirty="0">
                  <a:solidFill>
                    <a:schemeClr val="bg1"/>
                  </a:solidFill>
                  <a:latin typeface="Century Gothic" pitchFamily="34" charset="0"/>
                </a:rPr>
                <a:t> ECIDS</a:t>
              </a:r>
            </a:p>
          </p:txBody>
        </p:sp>
        <p:sp>
          <p:nvSpPr>
            <p:cNvPr id="12" name="Rectangle 11"/>
            <p:cNvSpPr/>
            <p:nvPr/>
          </p:nvSpPr>
          <p:spPr>
            <a:xfrm>
              <a:off x="1602954" y="3439341"/>
              <a:ext cx="1062990" cy="774954"/>
            </a:xfrm>
            <a:prstGeom prst="rect">
              <a:avLst/>
            </a:prstGeom>
            <a:gradFill>
              <a:gsLst>
                <a:gs pos="0">
                  <a:schemeClr val="bg1">
                    <a:lumMod val="95000"/>
                  </a:schemeClr>
                </a:gs>
                <a:gs pos="50000">
                  <a:schemeClr val="bg1">
                    <a:lumMod val="75000"/>
                  </a:schemeClr>
                </a:gs>
                <a:gs pos="100000">
                  <a:schemeClr val="bg1">
                    <a:lumMod val="50000"/>
                  </a:schemeClr>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Student Identities</a:t>
              </a:r>
            </a:p>
          </p:txBody>
        </p:sp>
        <p:pic>
          <p:nvPicPr>
            <p:cNvPr id="45073" name="Picture 12" descr="SLDS logo_f.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0427" r="78285" b="23061"/>
            <a:stretch>
              <a:fillRect/>
            </a:stretch>
          </p:blipFill>
          <p:spPr bwMode="auto">
            <a:xfrm>
              <a:off x="1660922" y="2727722"/>
              <a:ext cx="3762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3865960" y="1418035"/>
              <a:ext cx="3275409" cy="603647"/>
            </a:xfrm>
            <a:prstGeom prst="roundRect">
              <a:avLst>
                <a:gd name="adj" fmla="val 0"/>
              </a:avLst>
            </a:prstGeom>
            <a:gradFill flip="none" rotWithShape="1">
              <a:gsLst>
                <a:gs pos="0">
                  <a:schemeClr val="bg1">
                    <a:alpha val="0"/>
                  </a:schemeClr>
                </a:gs>
                <a:gs pos="50000">
                  <a:schemeClr val="accent6">
                    <a:lumMod val="40000"/>
                    <a:lumOff val="6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25" dirty="0">
                  <a:solidFill>
                    <a:schemeClr val="tx1">
                      <a:lumMod val="85000"/>
                      <a:lumOff val="15000"/>
                    </a:schemeClr>
                  </a:solidFill>
                  <a:latin typeface="Century Gothic" pitchFamily="34" charset="0"/>
                </a:rPr>
                <a:t>Presentation Layer: </a:t>
              </a:r>
            </a:p>
            <a:p>
              <a:pPr algn="r">
                <a:defRPr/>
              </a:pPr>
              <a:r>
                <a:rPr lang="en-US" sz="1125" dirty="0">
                  <a:solidFill>
                    <a:schemeClr val="tx1">
                      <a:lumMod val="85000"/>
                      <a:lumOff val="15000"/>
                    </a:schemeClr>
                  </a:solidFill>
                  <a:latin typeface="Century Gothic" pitchFamily="34" charset="0"/>
                </a:rPr>
                <a:t>Reports, Data Marts, Datasets</a:t>
              </a:r>
            </a:p>
          </p:txBody>
        </p:sp>
        <p:sp>
          <p:nvSpPr>
            <p:cNvPr id="15" name="Rectangle 14"/>
            <p:cNvSpPr/>
            <p:nvPr/>
          </p:nvSpPr>
          <p:spPr>
            <a:xfrm rot="1487912">
              <a:off x="1446610" y="3183731"/>
              <a:ext cx="310753"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45076" name="Picture 16" descr="SLDS logo_f.jpg"/>
            <p:cNvPicPr>
              <a:picLocks noChangeAspect="1"/>
            </p:cNvPicPr>
            <p:nvPr/>
          </p:nvPicPr>
          <p:blipFill>
            <a:blip r:embed="rId5">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t="70033" b="27567"/>
            <a:stretch>
              <a:fillRect/>
            </a:stretch>
          </p:blipFill>
          <p:spPr bwMode="auto">
            <a:xfrm>
              <a:off x="2013347" y="3200400"/>
              <a:ext cx="1279922" cy="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oon 17"/>
            <p:cNvSpPr/>
            <p:nvPr/>
          </p:nvSpPr>
          <p:spPr>
            <a:xfrm rot="16200000">
              <a:off x="4224933" y="501848"/>
              <a:ext cx="242888" cy="5559029"/>
            </a:xfrm>
            <a:prstGeom prst="moon">
              <a:avLst>
                <a:gd name="adj" fmla="val 509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ight Arrow 18"/>
            <p:cNvSpPr/>
            <p:nvPr/>
          </p:nvSpPr>
          <p:spPr>
            <a:xfrm rot="16200000">
              <a:off x="4152305" y="3010496"/>
              <a:ext cx="417909" cy="514350"/>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a:latin typeface="Century Gothic" pitchFamily="34" charset="0"/>
              </a:endParaRPr>
            </a:p>
          </p:txBody>
        </p:sp>
        <p:sp>
          <p:nvSpPr>
            <p:cNvPr id="20" name="Rounded Rectangle 19"/>
            <p:cNvSpPr/>
            <p:nvPr/>
          </p:nvSpPr>
          <p:spPr>
            <a:xfrm>
              <a:off x="3056335" y="3467101"/>
              <a:ext cx="4075509" cy="1240631"/>
            </a:xfrm>
            <a:prstGeom prst="roundRect">
              <a:avLst>
                <a:gd name="adj" fmla="val 7944"/>
              </a:avLst>
            </a:prstGeom>
            <a:solidFill>
              <a:schemeClr val="bg1"/>
            </a:solidFill>
            <a:ln>
              <a:solidFill>
                <a:schemeClr val="bg1">
                  <a:lumMod val="50000"/>
                </a:schemeClr>
              </a:solidFill>
              <a:prstDash val="lgDash"/>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lumMod val="85000"/>
                      <a:lumOff val="15000"/>
                    </a:schemeClr>
                  </a:solidFill>
                  <a:latin typeface="Century Gothic" pitchFamily="34" charset="0"/>
                </a:rPr>
                <a:t>INTEGRATION</a:t>
              </a:r>
            </a:p>
            <a:p>
              <a:pPr algn="ctr">
                <a:defRPr/>
              </a:pPr>
              <a:endParaRPr lang="en-US" sz="1200" dirty="0">
                <a:solidFill>
                  <a:schemeClr val="tx1">
                    <a:lumMod val="85000"/>
                    <a:lumOff val="15000"/>
                  </a:schemeClr>
                </a:solidFill>
                <a:latin typeface="Century Gothic" pitchFamily="34" charset="0"/>
              </a:endParaRPr>
            </a:p>
            <a:p>
              <a:pPr algn="ctr">
                <a:defRPr/>
              </a:pPr>
              <a:endParaRPr lang="en-US" sz="1200" dirty="0">
                <a:solidFill>
                  <a:schemeClr val="tx1">
                    <a:lumMod val="85000"/>
                    <a:lumOff val="15000"/>
                  </a:schemeClr>
                </a:solidFill>
                <a:latin typeface="Century Gothic" pitchFamily="34" charset="0"/>
              </a:endParaRPr>
            </a:p>
            <a:p>
              <a:pPr algn="ctr">
                <a:defRPr/>
              </a:pPr>
              <a:r>
                <a:rPr lang="en-US" sz="1200" dirty="0">
                  <a:solidFill>
                    <a:schemeClr val="tx1">
                      <a:lumMod val="85000"/>
                      <a:lumOff val="15000"/>
                    </a:schemeClr>
                  </a:solidFill>
                  <a:latin typeface="Century Gothic" pitchFamily="34" charset="0"/>
                </a:rPr>
                <a:t>MATCHING</a:t>
              </a:r>
            </a:p>
            <a:p>
              <a:pPr algn="ctr">
                <a:defRPr/>
              </a:pPr>
              <a:endParaRPr lang="en-US" sz="1200" dirty="0">
                <a:solidFill>
                  <a:schemeClr val="tx1">
                    <a:lumMod val="85000"/>
                    <a:lumOff val="15000"/>
                  </a:schemeClr>
                </a:solidFill>
                <a:effectLst>
                  <a:outerShdw blurRad="63500" sx="102000" sy="102000" algn="ctr" rotWithShape="0">
                    <a:prstClr val="black">
                      <a:alpha val="40000"/>
                    </a:prstClr>
                  </a:outerShdw>
                </a:effectLst>
                <a:latin typeface="Century Gothic" pitchFamily="34" charset="0"/>
              </a:endParaRPr>
            </a:p>
          </p:txBody>
        </p:sp>
        <p:sp>
          <p:nvSpPr>
            <p:cNvPr id="21" name="Right Arrow 20"/>
            <p:cNvSpPr>
              <a:spLocks noChangeArrowheads="1"/>
            </p:cNvSpPr>
            <p:nvPr/>
          </p:nvSpPr>
          <p:spPr bwMode="auto">
            <a:xfrm>
              <a:off x="2637235" y="4302919"/>
              <a:ext cx="554831" cy="288131"/>
            </a:xfrm>
            <a:prstGeom prst="rightArrow">
              <a:avLst>
                <a:gd name="adj1" fmla="val 50000"/>
                <a:gd name="adj2" fmla="val 50004"/>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cxnSp>
          <p:nvCxnSpPr>
            <p:cNvPr id="22" name="Straight Connector 21"/>
            <p:cNvCxnSpPr>
              <a:cxnSpLocks/>
            </p:cNvCxnSpPr>
            <p:nvPr/>
          </p:nvCxnSpPr>
          <p:spPr>
            <a:xfrm flipH="1">
              <a:off x="3056335" y="3876675"/>
              <a:ext cx="4080272" cy="0"/>
            </a:xfrm>
            <a:prstGeom prst="line">
              <a:avLst/>
            </a:prstGeom>
            <a:ln w="95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Right Arrow 22"/>
            <p:cNvSpPr>
              <a:spLocks noChangeArrowheads="1"/>
            </p:cNvSpPr>
            <p:nvPr/>
          </p:nvSpPr>
          <p:spPr bwMode="auto">
            <a:xfrm rot="-5400000">
              <a:off x="3024187" y="4702969"/>
              <a:ext cx="548879" cy="286941"/>
            </a:xfrm>
            <a:prstGeom prst="rightArrow">
              <a:avLst>
                <a:gd name="adj1" fmla="val 50000"/>
                <a:gd name="adj2" fmla="val 50000"/>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24" name="Right Arrow 23"/>
            <p:cNvSpPr>
              <a:spLocks noChangeArrowheads="1"/>
            </p:cNvSpPr>
            <p:nvPr/>
          </p:nvSpPr>
          <p:spPr bwMode="auto">
            <a:xfrm rot="-5400000">
              <a:off x="3711774" y="4694040"/>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25" name="Right Arrow 24"/>
            <p:cNvSpPr>
              <a:spLocks noChangeArrowheads="1"/>
            </p:cNvSpPr>
            <p:nvPr/>
          </p:nvSpPr>
          <p:spPr bwMode="auto">
            <a:xfrm rot="-5400000">
              <a:off x="5550099" y="4691659"/>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26" name="Right Arrow 25"/>
            <p:cNvSpPr>
              <a:spLocks noChangeArrowheads="1"/>
            </p:cNvSpPr>
            <p:nvPr/>
          </p:nvSpPr>
          <p:spPr bwMode="auto">
            <a:xfrm rot="-5400000">
              <a:off x="6385918" y="4691659"/>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27" name="Rectangle 26"/>
            <p:cNvSpPr/>
            <p:nvPr/>
          </p:nvSpPr>
          <p:spPr>
            <a:xfrm>
              <a:off x="6232332" y="5100504"/>
              <a:ext cx="82296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Other </a:t>
              </a:r>
            </a:p>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Data</a:t>
              </a:r>
            </a:p>
          </p:txBody>
        </p:sp>
        <p:sp>
          <p:nvSpPr>
            <p:cNvPr id="28" name="Rectangle 27"/>
            <p:cNvSpPr/>
            <p:nvPr/>
          </p:nvSpPr>
          <p:spPr>
            <a:xfrm>
              <a:off x="3537219" y="5100426"/>
              <a:ext cx="89154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Early Intervention – Part B</a:t>
              </a:r>
            </a:p>
          </p:txBody>
        </p:sp>
        <p:sp>
          <p:nvSpPr>
            <p:cNvPr id="29" name="Right Arrow 28"/>
            <p:cNvSpPr>
              <a:spLocks noChangeArrowheads="1"/>
            </p:cNvSpPr>
            <p:nvPr/>
          </p:nvSpPr>
          <p:spPr bwMode="auto">
            <a:xfrm rot="-5400000">
              <a:off x="4647605" y="4702374"/>
              <a:ext cx="548879"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30" name="Rectangle 29"/>
            <p:cNvSpPr/>
            <p:nvPr/>
          </p:nvSpPr>
          <p:spPr>
            <a:xfrm>
              <a:off x="4487093" y="5100504"/>
              <a:ext cx="89154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Early Intervention – Part C</a:t>
              </a:r>
            </a:p>
          </p:txBody>
        </p:sp>
        <p:sp>
          <p:nvSpPr>
            <p:cNvPr id="31" name="Rectangle 30"/>
            <p:cNvSpPr/>
            <p:nvPr/>
          </p:nvSpPr>
          <p:spPr>
            <a:xfrm>
              <a:off x="5434994" y="5098174"/>
              <a:ext cx="75438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Home </a:t>
              </a:r>
            </a:p>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Visiting</a:t>
              </a:r>
            </a:p>
          </p:txBody>
        </p:sp>
        <p:sp>
          <p:nvSpPr>
            <p:cNvPr id="32" name="Up-Down Arrow 31"/>
            <p:cNvSpPr>
              <a:spLocks noChangeArrowheads="1"/>
            </p:cNvSpPr>
            <p:nvPr/>
          </p:nvSpPr>
          <p:spPr bwMode="auto">
            <a:xfrm rot="5400000">
              <a:off x="2700933" y="3693914"/>
              <a:ext cx="290513" cy="706041"/>
            </a:xfrm>
            <a:prstGeom prst="upDownArrow">
              <a:avLst>
                <a:gd name="adj1" fmla="val 50000"/>
                <a:gd name="adj2" fmla="val 50002"/>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33" name="Right Arrow 32"/>
            <p:cNvSpPr>
              <a:spLocks noChangeArrowheads="1"/>
            </p:cNvSpPr>
            <p:nvPr/>
          </p:nvSpPr>
          <p:spPr bwMode="auto">
            <a:xfrm rot="-2636237">
              <a:off x="2364582" y="4668442"/>
              <a:ext cx="1165622" cy="288131"/>
            </a:xfrm>
            <a:prstGeom prst="rightArrow">
              <a:avLst>
                <a:gd name="adj1" fmla="val 50000"/>
                <a:gd name="adj2" fmla="val 5000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a:solidFill>
                  <a:schemeClr val="lt1"/>
                </a:solidFill>
                <a:latin typeface="Century Gothic" pitchFamily="34" charset="0"/>
              </a:endParaRPr>
            </a:p>
          </p:txBody>
        </p:sp>
        <p:sp>
          <p:nvSpPr>
            <p:cNvPr id="34" name="Rectangle 33"/>
            <p:cNvSpPr/>
            <p:nvPr/>
          </p:nvSpPr>
          <p:spPr>
            <a:xfrm>
              <a:off x="2724822" y="5100426"/>
              <a:ext cx="75438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State </a:t>
              </a:r>
            </a:p>
            <a:p>
              <a:pPr algn="ctr">
                <a:defRPr/>
              </a:pPr>
              <a:r>
                <a:rPr lang="en-US" altLang="en-US" sz="975" dirty="0" err="1">
                  <a:solidFill>
                    <a:srgbClr val="262626"/>
                  </a:solidFill>
                  <a:effectLst>
                    <a:outerShdw blurRad="38100" dist="38100" dir="2700000" algn="tl">
                      <a:srgbClr val="C0C0C0"/>
                    </a:outerShdw>
                  </a:effectLst>
                  <a:latin typeface="Century Gothic" panose="020B0502020202020204" pitchFamily="34" charset="0"/>
                </a:rPr>
                <a:t>PreK</a:t>
              </a:r>
              <a:endParaRPr lang="en-US" altLang="en-US" sz="975" dirty="0">
                <a:solidFill>
                  <a:srgbClr val="262626"/>
                </a:solidFill>
                <a:effectLst>
                  <a:outerShdw blurRad="38100" dist="38100" dir="2700000" algn="tl">
                    <a:srgbClr val="C0C0C0"/>
                  </a:outerShdw>
                </a:effectLst>
                <a:latin typeface="Century Gothic" panose="020B0502020202020204" pitchFamily="34" charset="0"/>
              </a:endParaRPr>
            </a:p>
          </p:txBody>
        </p:sp>
        <p:sp>
          <p:nvSpPr>
            <p:cNvPr id="35" name="Rectangle 34"/>
            <p:cNvSpPr/>
            <p:nvPr/>
          </p:nvSpPr>
          <p:spPr>
            <a:xfrm>
              <a:off x="1602954" y="4270248"/>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Child </a:t>
              </a:r>
            </a:p>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Care</a:t>
              </a:r>
            </a:p>
          </p:txBody>
        </p:sp>
        <p:sp>
          <p:nvSpPr>
            <p:cNvPr id="36" name="Rectangle 35"/>
            <p:cNvSpPr/>
            <p:nvPr/>
          </p:nvSpPr>
          <p:spPr>
            <a:xfrm>
              <a:off x="1602954" y="5100426"/>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a:solidFill>
                    <a:srgbClr val="262626"/>
                  </a:solidFill>
                  <a:effectLst>
                    <a:outerShdw blurRad="38100" dist="38100" dir="2700000" algn="tl">
                      <a:srgbClr val="C0C0C0"/>
                    </a:outerShdw>
                  </a:effectLst>
                  <a:latin typeface="Century Gothic" panose="020B0502020202020204" pitchFamily="34" charset="0"/>
                </a:rPr>
                <a:t>Head Start</a:t>
              </a:r>
            </a:p>
          </p:txBody>
        </p:sp>
      </p:grpSp>
      <p:sp>
        <p:nvSpPr>
          <p:cNvPr id="451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AA58B3E-C9A2-43DC-8917-1F2EF496F419}" type="slidenum">
              <a:rPr lang="en-US" altLang="en-US" sz="900">
                <a:solidFill>
                  <a:srgbClr val="45496B"/>
                </a:solidFill>
              </a:rPr>
              <a:pPr>
                <a:spcBef>
                  <a:spcPct val="0"/>
                </a:spcBef>
                <a:buFontTx/>
                <a:buNone/>
              </a:pPr>
              <a:t>28</a:t>
            </a:fld>
            <a:endParaRPr lang="en-US" altLang="en-US" sz="900">
              <a:solidFill>
                <a:srgbClr val="45496B"/>
              </a:solidFill>
            </a:endParaRPr>
          </a:p>
        </p:txBody>
      </p:sp>
    </p:spTree>
    <p:extLst>
      <p:ext uri="{BB962C8B-B14F-4D97-AF65-F5344CB8AC3E}">
        <p14:creationId xmlns:p14="http://schemas.microsoft.com/office/powerpoint/2010/main" val="136730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2895600"/>
            <a:ext cx="1219200" cy="35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3400" y="2286000"/>
            <a:ext cx="8077200" cy="1938992"/>
          </a:xfrm>
          <a:prstGeom prst="rect">
            <a:avLst/>
          </a:prstGeom>
        </p:spPr>
        <p:txBody>
          <a:bodyPr wrap="square">
            <a:spAutoFit/>
          </a:bodyPr>
          <a:lstStyle/>
          <a:p>
            <a:pPr algn="ctr">
              <a:spcBef>
                <a:spcPct val="0"/>
              </a:spcBef>
              <a:defRPr/>
            </a:pPr>
            <a:r>
              <a:rPr lang="en-US" sz="6000" cap="small" dirty="0">
                <a:solidFill>
                  <a:srgbClr val="000000"/>
                </a:solidFill>
                <a:latin typeface="Gill Sans MT"/>
                <a:cs typeface="Gill Sans MT"/>
              </a:rPr>
              <a:t>ECIDS Toolkit Overview</a:t>
            </a:r>
          </a:p>
        </p:txBody>
      </p:sp>
    </p:spTree>
    <p:extLst>
      <p:ext uri="{BB962C8B-B14F-4D97-AF65-F5344CB8AC3E}">
        <p14:creationId xmlns:p14="http://schemas.microsoft.com/office/powerpoint/2010/main" val="267500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p:txBody>
          <a:bodyPr>
            <a:normAutofit/>
          </a:bodyPr>
          <a:lstStyle/>
          <a:p>
            <a:pPr marL="457200" indent="-339725">
              <a:buFont typeface="Arial" panose="020B0604020202020204" pitchFamily="34" charset="0"/>
              <a:buChar char="•"/>
            </a:pPr>
            <a:r>
              <a:rPr lang="en-US" b="0" dirty="0">
                <a:solidFill>
                  <a:schemeClr val="tx1"/>
                </a:solidFill>
                <a:latin typeface="Gill Sans MT"/>
                <a:cs typeface="Gill Sans MT"/>
              </a:rPr>
              <a:t>Collects, integrates, maintains, stores, and reports information from early childhood programs </a:t>
            </a:r>
          </a:p>
          <a:p>
            <a:pPr marL="457200" indent="-339725">
              <a:buFont typeface="Arial" panose="020B0604020202020204" pitchFamily="34" charset="0"/>
              <a:buChar char="•"/>
            </a:pPr>
            <a:r>
              <a:rPr lang="en-US" b="0" dirty="0">
                <a:solidFill>
                  <a:schemeClr val="tx1"/>
                </a:solidFill>
                <a:latin typeface="Gill Sans MT"/>
                <a:cs typeface="Gill Sans MT"/>
              </a:rPr>
              <a:t>Crosses multiple agencies within a state that serve children and families from birth to age 8 </a:t>
            </a:r>
          </a:p>
          <a:p>
            <a:pPr marL="457200" indent="-339725">
              <a:buFont typeface="Arial" panose="020B0604020202020204" pitchFamily="34" charset="0"/>
              <a:buChar char="•"/>
            </a:pPr>
            <a:r>
              <a:rPr lang="en-US" b="0" dirty="0">
                <a:solidFill>
                  <a:schemeClr val="tx1"/>
                </a:solidFill>
                <a:latin typeface="Gill Sans MT"/>
                <a:cs typeface="Gill Sans MT"/>
              </a:rPr>
              <a:t>Includes data on the individual child, the child’s family, the classroom, the program/providers, and other services that provide comprehensive care and education for young children</a:t>
            </a:r>
          </a:p>
          <a:p>
            <a:pPr marL="117475" indent="0" algn="r"/>
            <a:r>
              <a:rPr lang="en-US" sz="1800" b="0" i="1" dirty="0">
                <a:solidFill>
                  <a:schemeClr val="tx1"/>
                </a:solidFill>
                <a:latin typeface="Gill Sans MT"/>
                <a:cs typeface="Gill Sans MT"/>
              </a:rPr>
              <a:t>(What is an ECIDS, NCES 2014)</a:t>
            </a:r>
          </a:p>
          <a:p>
            <a:pPr marL="117475" indent="0"/>
            <a:endParaRPr lang="en-US" sz="2600" b="0" dirty="0">
              <a:solidFill>
                <a:schemeClr val="tx1"/>
              </a:solidFill>
              <a:latin typeface="Gill Sans MT"/>
              <a:cs typeface="Gill Sans MT"/>
            </a:endParaRPr>
          </a:p>
        </p:txBody>
      </p:sp>
      <p:sp>
        <p:nvSpPr>
          <p:cNvPr id="2" name="Title 1"/>
          <p:cNvSpPr>
            <a:spLocks noGrp="1"/>
          </p:cNvSpPr>
          <p:nvPr>
            <p:ph type="title"/>
          </p:nvPr>
        </p:nvSpPr>
        <p:spPr/>
        <p:txBody>
          <a:bodyPr/>
          <a:lstStyle/>
          <a:p>
            <a:r>
              <a:rPr lang="en-US" dirty="0"/>
              <a:t>What is an ECIDS?</a:t>
            </a:r>
          </a:p>
        </p:txBody>
      </p:sp>
    </p:spTree>
    <p:extLst>
      <p:ext uri="{BB962C8B-B14F-4D97-AF65-F5344CB8AC3E}">
        <p14:creationId xmlns:p14="http://schemas.microsoft.com/office/powerpoint/2010/main" val="368721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2288458"/>
            <a:ext cx="8153400" cy="1015663"/>
          </a:xfrm>
          <a:prstGeom prst="rect">
            <a:avLst/>
          </a:prstGeom>
          <a:noFill/>
        </p:spPr>
        <p:txBody>
          <a:bodyPr wrap="square" rtlCol="0">
            <a:spAutoFit/>
          </a:bodyPr>
          <a:lstStyle/>
          <a:p>
            <a:pPr algn="ctr"/>
            <a:r>
              <a:rPr lang="en-US" sz="3000" dirty="0">
                <a:solidFill>
                  <a:srgbClr val="000000"/>
                </a:solidFill>
                <a:latin typeface="Gill Sans MT"/>
                <a:cs typeface="Gill Sans MT"/>
              </a:rPr>
              <a:t>The ECIDS Toolkit is now available online at </a:t>
            </a:r>
          </a:p>
          <a:p>
            <a:pPr algn="ctr"/>
            <a:r>
              <a:rPr lang="en-US" sz="3000" dirty="0">
                <a:solidFill>
                  <a:srgbClr val="000000"/>
                </a:solidFill>
                <a:latin typeface="Gill Sans MT"/>
                <a:cs typeface="Gill Sans MT"/>
                <a:hlinkClick r:id="rId3"/>
              </a:rPr>
              <a:t>https://slds.grads360.org/#program/ecids-toolkit</a:t>
            </a:r>
            <a:endParaRPr lang="en-US" sz="3000" dirty="0">
              <a:solidFill>
                <a:srgbClr val="000000"/>
              </a:solidFill>
              <a:latin typeface="Gill Sans MT"/>
              <a:cs typeface="Gill Sans MT"/>
            </a:endParaRPr>
          </a:p>
        </p:txBody>
      </p:sp>
    </p:spTree>
    <p:extLst>
      <p:ext uri="{BB962C8B-B14F-4D97-AF65-F5344CB8AC3E}">
        <p14:creationId xmlns:p14="http://schemas.microsoft.com/office/powerpoint/2010/main" val="118442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7600" y="5029200"/>
            <a:ext cx="1447800" cy="1295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Content Placeholder 3"/>
          <p:cNvGraphicFramePr>
            <a:graphicFrameLocks noGrp="1"/>
          </p:cNvGraphicFramePr>
          <p:nvPr>
            <p:ph idx="1"/>
            <p:extLst/>
          </p:nvPr>
        </p:nvGraphicFramePr>
        <p:xfrm>
          <a:off x="319088" y="1143000"/>
          <a:ext cx="853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ECIDS Guide Outline</a:t>
            </a:r>
          </a:p>
        </p:txBody>
      </p:sp>
    </p:spTree>
    <p:extLst>
      <p:ext uri="{BB962C8B-B14F-4D97-AF65-F5344CB8AC3E}">
        <p14:creationId xmlns:p14="http://schemas.microsoft.com/office/powerpoint/2010/main" val="2841191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990600"/>
            <a:ext cx="8534400" cy="4525963"/>
          </a:xfrm>
        </p:spPr>
        <p:txBody>
          <a:bodyPr>
            <a:noAutofit/>
          </a:bodyPr>
          <a:lstStyle/>
          <a:p>
            <a:pPr marL="457200">
              <a:lnSpc>
                <a:spcPct val="110000"/>
              </a:lnSpc>
              <a:buFont typeface="Arial"/>
              <a:buChar char="•"/>
            </a:pPr>
            <a:r>
              <a:rPr lang="en-US" sz="2000" b="0" dirty="0">
                <a:solidFill>
                  <a:schemeClr val="tx1"/>
                </a:solidFill>
              </a:rPr>
              <a:t>Provide a method for states to assess progress in developing </a:t>
            </a:r>
            <a:br>
              <a:rPr lang="en-US" sz="2000" b="0" dirty="0">
                <a:solidFill>
                  <a:schemeClr val="tx1"/>
                </a:solidFill>
              </a:rPr>
            </a:br>
            <a:r>
              <a:rPr lang="en-US" sz="2000" b="0" dirty="0">
                <a:solidFill>
                  <a:schemeClr val="tx1"/>
                </a:solidFill>
              </a:rPr>
              <a:t>an ECIDS</a:t>
            </a:r>
          </a:p>
          <a:p>
            <a:pPr marL="457200">
              <a:lnSpc>
                <a:spcPct val="110000"/>
              </a:lnSpc>
              <a:buFont typeface="Arial"/>
              <a:buChar char="•"/>
            </a:pPr>
            <a:r>
              <a:rPr lang="en-US" sz="2000" b="0" dirty="0">
                <a:solidFill>
                  <a:schemeClr val="tx1"/>
                </a:solidFill>
              </a:rPr>
              <a:t>Enhance the capacity of states working to integrate data across early childhood to understand the key pieces of an ECIDS and how it connects with the states’ other integrated data system efforts so they can lead or actively participate</a:t>
            </a:r>
          </a:p>
          <a:p>
            <a:pPr marL="457200" lvl="1" indent="-342900">
              <a:lnSpc>
                <a:spcPct val="110000"/>
              </a:lnSpc>
              <a:spcBef>
                <a:spcPts val="1200"/>
              </a:spcBef>
              <a:spcAft>
                <a:spcPts val="200"/>
              </a:spcAft>
              <a:buClr>
                <a:schemeClr val="tx1"/>
              </a:buClr>
              <a:buSzPct val="100000"/>
            </a:pPr>
            <a:r>
              <a:rPr lang="en-US" sz="2000" dirty="0"/>
              <a:t>Provide resources and state examples to help build better systems of services and programs that will improve outcomes for young children and families</a:t>
            </a:r>
          </a:p>
          <a:p>
            <a:pPr marL="457200" lvl="1" indent="-342900">
              <a:lnSpc>
                <a:spcPct val="110000"/>
              </a:lnSpc>
              <a:spcBef>
                <a:spcPts val="1200"/>
              </a:spcBef>
              <a:spcAft>
                <a:spcPts val="200"/>
              </a:spcAft>
              <a:buClr>
                <a:schemeClr val="tx1"/>
              </a:buClr>
              <a:buSzPct val="100000"/>
            </a:pPr>
            <a:r>
              <a:rPr lang="en-US" sz="2000" dirty="0"/>
              <a:t>Offer practical suggestions for each step in the overall </a:t>
            </a:r>
            <a:br>
              <a:rPr lang="en-US" sz="2000" dirty="0"/>
            </a:br>
            <a:r>
              <a:rPr lang="en-US" sz="2000" dirty="0"/>
              <a:t>process of integrating early childhood data and </a:t>
            </a:r>
            <a:br>
              <a:rPr lang="en-US" sz="2000" dirty="0"/>
            </a:br>
            <a:r>
              <a:rPr lang="en-US" sz="2000" dirty="0"/>
              <a:t>connecting that data to an SLDS</a:t>
            </a:r>
            <a:endParaRPr lang="en-US" sz="2000" dirty="0">
              <a:solidFill>
                <a:schemeClr val="tx2"/>
              </a:solidFill>
            </a:endParaRPr>
          </a:p>
          <a:p>
            <a:pPr marL="457200" indent="-457200">
              <a:lnSpc>
                <a:spcPct val="110000"/>
              </a:lnSpc>
              <a:buFont typeface="Arial" panose="020B0604020202020204" pitchFamily="34" charset="0"/>
              <a:buChar char="•"/>
            </a:pPr>
            <a:endParaRPr lang="en-US" sz="2400" dirty="0"/>
          </a:p>
          <a:p>
            <a:pPr algn="ctr">
              <a:lnSpc>
                <a:spcPct val="110000"/>
              </a:lnSpc>
            </a:pPr>
            <a:endParaRPr lang="en-US" sz="2400" dirty="0"/>
          </a:p>
        </p:txBody>
      </p:sp>
      <p:sp>
        <p:nvSpPr>
          <p:cNvPr id="3" name="Title 2"/>
          <p:cNvSpPr>
            <a:spLocks noGrp="1"/>
          </p:cNvSpPr>
          <p:nvPr>
            <p:ph type="title"/>
          </p:nvPr>
        </p:nvSpPr>
        <p:spPr/>
        <p:txBody>
          <a:bodyPr/>
          <a:lstStyle/>
          <a:p>
            <a:r>
              <a:rPr lang="en-US" dirty="0"/>
              <a:t>Purpose of the ECIDS Toolkit</a:t>
            </a:r>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4F81BD">
                  <a:lumMod val="75000"/>
                </a:srgbClr>
              </a:solidFill>
              <a:cs typeface="Calibri"/>
            </a:endParaRPr>
          </a:p>
        </p:txBody>
      </p:sp>
    </p:spTree>
    <p:extLst>
      <p:ext uri="{BB962C8B-B14F-4D97-AF65-F5344CB8AC3E}">
        <p14:creationId xmlns:p14="http://schemas.microsoft.com/office/powerpoint/2010/main" val="3408931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a:spcAft>
                <a:spcPts val="1200"/>
              </a:spcAft>
              <a:buFont typeface="Arial" panose="020B0604020202020204" pitchFamily="34" charset="0"/>
              <a:buChar char="•"/>
            </a:pPr>
            <a:r>
              <a:rPr lang="en-US" sz="2400" b="0" dirty="0">
                <a:solidFill>
                  <a:schemeClr val="tx1"/>
                </a:solidFill>
              </a:rPr>
              <a:t>The ECIDS Toolkit is not meant to be used in one way. It is intended to help states with their planning and development processes.</a:t>
            </a:r>
          </a:p>
          <a:p>
            <a:pPr marL="457200">
              <a:spcAft>
                <a:spcPts val="1200"/>
              </a:spcAft>
              <a:buFont typeface="Arial" panose="020B0604020202020204" pitchFamily="34" charset="0"/>
              <a:buChar char="•"/>
            </a:pPr>
            <a:r>
              <a:rPr lang="en-US" sz="2400" b="0" dirty="0">
                <a:solidFill>
                  <a:schemeClr val="tx1"/>
                </a:solidFill>
              </a:rPr>
              <a:t>The ECIDS Toolkit was designed to be flexible so that states can use it to their best advantage. Content can be accessed in different ways (downloadable in sections or in its entirety) and at different levels (drilldown to elements of quality).</a:t>
            </a:r>
          </a:p>
          <a:p>
            <a:pPr marL="457200">
              <a:spcAft>
                <a:spcPts val="1200"/>
              </a:spcAft>
              <a:buFont typeface="Arial" panose="020B0604020202020204" pitchFamily="34" charset="0"/>
              <a:buChar char="•"/>
            </a:pPr>
            <a:r>
              <a:rPr lang="en-US" sz="2400" b="0" dirty="0">
                <a:solidFill>
                  <a:schemeClr val="tx1"/>
                </a:solidFill>
              </a:rPr>
              <a:t>The ECIDS Toolkit provides easy access to additional resources.</a:t>
            </a:r>
            <a:endParaRPr lang="en-US" dirty="0"/>
          </a:p>
          <a:p>
            <a:pPr marL="457200" indent="-4572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ECIDS Toolkit: Key Points</a:t>
            </a:r>
          </a:p>
        </p:txBody>
      </p:sp>
    </p:spTree>
    <p:extLst>
      <p:ext uri="{BB962C8B-B14F-4D97-AF65-F5344CB8AC3E}">
        <p14:creationId xmlns:p14="http://schemas.microsoft.com/office/powerpoint/2010/main" val="121613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ECIDS Scale for Self-Assessment</a:t>
            </a:r>
          </a:p>
        </p:txBody>
      </p:sp>
      <p:sp>
        <p:nvSpPr>
          <p:cNvPr id="5" name="Rectangle 4"/>
          <p:cNvSpPr/>
          <p:nvPr/>
        </p:nvSpPr>
        <p:spPr>
          <a:xfrm>
            <a:off x="457200" y="1219200"/>
            <a:ext cx="8031708" cy="830997"/>
          </a:xfrm>
          <a:prstGeom prst="rect">
            <a:avLst/>
          </a:prstGeom>
        </p:spPr>
        <p:txBody>
          <a:bodyPr wrap="square">
            <a:spAutoFit/>
          </a:bodyPr>
          <a:lstStyle/>
          <a:p>
            <a:pPr marL="6350" lvl="1">
              <a:spcAft>
                <a:spcPts val="600"/>
              </a:spcAft>
            </a:pPr>
            <a:r>
              <a:rPr lang="en-US" sz="2400" dirty="0">
                <a:solidFill>
                  <a:prstClr val="black"/>
                </a:solidFill>
                <a:latin typeface="Gill Sans MT"/>
                <a:cs typeface="Gill Sans MT"/>
              </a:rPr>
              <a:t>Based on the feedback from the group, the final scale was </a:t>
            </a:r>
            <a:br>
              <a:rPr lang="en-US" sz="2400" dirty="0">
                <a:solidFill>
                  <a:prstClr val="black"/>
                </a:solidFill>
                <a:latin typeface="Gill Sans MT"/>
                <a:cs typeface="Gill Sans MT"/>
              </a:rPr>
            </a:br>
            <a:r>
              <a:rPr lang="en-US" sz="2400" dirty="0">
                <a:solidFill>
                  <a:prstClr val="black"/>
                </a:solidFill>
                <a:latin typeface="Gill Sans MT"/>
                <a:cs typeface="Gill Sans MT"/>
              </a:rPr>
              <a:t>as follows:*</a:t>
            </a:r>
          </a:p>
        </p:txBody>
      </p:sp>
      <p:pic>
        <p:nvPicPr>
          <p:cNvPr id="7" name="Picture 6"/>
          <p:cNvPicPr>
            <a:picLocks noChangeAspect="1"/>
          </p:cNvPicPr>
          <p:nvPr/>
        </p:nvPicPr>
        <p:blipFill>
          <a:blip r:embed="rId2"/>
          <a:stretch>
            <a:fillRect/>
          </a:stretch>
        </p:blipFill>
        <p:spPr>
          <a:xfrm>
            <a:off x="647700" y="2529775"/>
            <a:ext cx="7657115" cy="2639125"/>
          </a:xfrm>
          <a:prstGeom prst="rect">
            <a:avLst/>
          </a:prstGeom>
          <a:ln>
            <a:solidFill>
              <a:schemeClr val="tx1"/>
            </a:solidFill>
          </a:ln>
        </p:spPr>
      </p:pic>
      <p:sp>
        <p:nvSpPr>
          <p:cNvPr id="9" name="TextBox 8"/>
          <p:cNvSpPr txBox="1"/>
          <p:nvPr/>
        </p:nvSpPr>
        <p:spPr>
          <a:xfrm>
            <a:off x="609600" y="5181600"/>
            <a:ext cx="6934200" cy="646331"/>
          </a:xfrm>
          <a:prstGeom prst="rect">
            <a:avLst/>
          </a:prstGeom>
          <a:noFill/>
        </p:spPr>
        <p:txBody>
          <a:bodyPr wrap="square" rtlCol="0">
            <a:spAutoFit/>
          </a:bodyPr>
          <a:lstStyle/>
          <a:p>
            <a:pPr algn="ctr"/>
            <a:r>
              <a:rPr lang="en-US" dirty="0">
                <a:solidFill>
                  <a:prstClr val="black"/>
                </a:solidFill>
                <a:latin typeface="Gill Sans MT"/>
                <a:cs typeface="Gill Sans MT"/>
              </a:rPr>
              <a:t>*The scale can be used at either the indicator or element level based on the state’s goal.</a:t>
            </a:r>
          </a:p>
        </p:txBody>
      </p:sp>
    </p:spTree>
    <p:extLst>
      <p:ext uri="{BB962C8B-B14F-4D97-AF65-F5344CB8AC3E}">
        <p14:creationId xmlns:p14="http://schemas.microsoft.com/office/powerpoint/2010/main" val="297654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1143000"/>
            <a:ext cx="8534400" cy="5119777"/>
          </a:xfrm>
        </p:spPr>
        <p:txBody>
          <a:bodyPr>
            <a:normAutofit/>
          </a:bodyPr>
          <a:lstStyle/>
          <a:p>
            <a:pPr marL="457200" indent="-457200">
              <a:buFont typeface="Arial" panose="020B0604020202020204" pitchFamily="34" charset="0"/>
              <a:buChar char="•"/>
            </a:pPr>
            <a:r>
              <a:rPr lang="en-US" b="0" dirty="0"/>
              <a:t>What value would integrating EC data have for Florida?</a:t>
            </a:r>
          </a:p>
          <a:p>
            <a:pPr marL="457200" indent="-457200">
              <a:buFont typeface="Arial" panose="020B0604020202020204" pitchFamily="34" charset="0"/>
              <a:buChar char="•"/>
            </a:pPr>
            <a:r>
              <a:rPr lang="en-US" b="0" dirty="0"/>
              <a:t>Who would be interested in integrated EC data (stakeholders)?</a:t>
            </a:r>
          </a:p>
          <a:p>
            <a:pPr marL="457200" indent="-457200">
              <a:buFont typeface="Arial" panose="020B0604020202020204" pitchFamily="34" charset="0"/>
              <a:buChar char="•"/>
            </a:pPr>
            <a:r>
              <a:rPr lang="en-US" b="0" dirty="0"/>
              <a:t>Is there any current state statutes encouraging the integration of EC data?</a:t>
            </a:r>
          </a:p>
          <a:p>
            <a:endParaRPr lang="en-US" dirty="0"/>
          </a:p>
        </p:txBody>
      </p:sp>
      <p:sp>
        <p:nvSpPr>
          <p:cNvPr id="3" name="Title 2"/>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2"/>
          </p:nvPr>
        </p:nvSpPr>
        <p:spPr/>
        <p:txBody>
          <a:bodyPr/>
          <a:lstStyle/>
          <a:p>
            <a:fld id="{78085499-22F0-4E30-BA6A-ED84175C6FDF}"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2625853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1143000"/>
            <a:ext cx="8534400" cy="5119777"/>
          </a:xfrm>
        </p:spPr>
        <p:txBody>
          <a:bodyPr>
            <a:normAutofit/>
          </a:bodyPr>
          <a:lstStyle/>
          <a:p>
            <a:pPr marL="457200" indent="-457200">
              <a:buFont typeface="Arial" panose="020B0604020202020204" pitchFamily="34" charset="0"/>
              <a:buChar char="•"/>
            </a:pPr>
            <a:r>
              <a:rPr lang="en-US" b="0" dirty="0"/>
              <a:t>What barriers do they see in integrating EC data in FL? (e.g. tech challenges/Policy challenges) How could the barriers be overcome?</a:t>
            </a:r>
          </a:p>
          <a:p>
            <a:pPr marL="457200" indent="-457200">
              <a:buFont typeface="Arial" panose="020B0604020202020204" pitchFamily="34" charset="0"/>
              <a:buChar char="•"/>
            </a:pPr>
            <a:r>
              <a:rPr lang="en-US" b="0" dirty="0"/>
              <a:t>What are some next steps (6 months)?</a:t>
            </a:r>
          </a:p>
          <a:p>
            <a:pPr marL="857250" lvl="1" indent="-457200"/>
            <a:r>
              <a:rPr lang="en-US" dirty="0"/>
              <a:t>Further discussion about data governance, tech models, data use examples</a:t>
            </a:r>
          </a:p>
          <a:p>
            <a:endParaRPr lang="en-US" dirty="0"/>
          </a:p>
        </p:txBody>
      </p:sp>
      <p:sp>
        <p:nvSpPr>
          <p:cNvPr id="3" name="Title 2"/>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2"/>
          </p:nvPr>
        </p:nvSpPr>
        <p:spPr/>
        <p:txBody>
          <a:bodyPr/>
          <a:lstStyle/>
          <a:p>
            <a:fld id="{78085499-22F0-4E30-BA6A-ED84175C6FDF}"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4275902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p:txBody>
          <a:bodyPr>
            <a:normAutofit/>
          </a:bodyPr>
          <a:lstStyle/>
          <a:p>
            <a:pPr marL="457200" indent="-339725">
              <a:spcAft>
                <a:spcPts val="1200"/>
              </a:spcAft>
              <a:buFont typeface="Arial" panose="020B0604020202020204" pitchFamily="34" charset="0"/>
              <a:buChar char="•"/>
            </a:pPr>
            <a:r>
              <a:rPr lang="en-US" sz="2400" b="0" dirty="0">
                <a:solidFill>
                  <a:schemeClr val="tx1"/>
                </a:solidFill>
                <a:latin typeface="Gill Sans MT"/>
                <a:cs typeface="Gill Sans MT"/>
              </a:rPr>
              <a:t>ECIDS Toolkit </a:t>
            </a:r>
            <a:br>
              <a:rPr lang="en-US" sz="2400" b="0" dirty="0">
                <a:solidFill>
                  <a:schemeClr val="tx1"/>
                </a:solidFill>
                <a:latin typeface="Gill Sans MT"/>
                <a:cs typeface="Gill Sans MT"/>
              </a:rPr>
            </a:br>
            <a:r>
              <a:rPr lang="en-US" sz="2400" b="0" dirty="0">
                <a:solidFill>
                  <a:srgbClr val="FF0000"/>
                </a:solidFill>
                <a:latin typeface="Gill Sans MT"/>
                <a:cs typeface="Gill Sans MT"/>
                <a:hlinkClick r:id="rId3"/>
              </a:rPr>
              <a:t>https://slds.grads360.org/#program/ecids-toolkit</a:t>
            </a:r>
            <a:endParaRPr lang="en-US" sz="2400" b="0" dirty="0">
              <a:solidFill>
                <a:srgbClr val="FF0000"/>
              </a:solidFill>
              <a:latin typeface="Gill Sans MT"/>
              <a:cs typeface="Gill Sans MT"/>
            </a:endParaRPr>
          </a:p>
          <a:p>
            <a:pPr marL="457200" indent="-339725">
              <a:spcAft>
                <a:spcPts val="1200"/>
              </a:spcAft>
              <a:buFont typeface="Arial" panose="020B0604020202020204" pitchFamily="34" charset="0"/>
              <a:buChar char="•"/>
            </a:pPr>
            <a:r>
              <a:rPr lang="en-US" sz="2400" b="0" i="1" dirty="0">
                <a:solidFill>
                  <a:schemeClr val="tx1"/>
                </a:solidFill>
                <a:latin typeface="Gill Sans MT"/>
                <a:cs typeface="Gill Sans MT"/>
              </a:rPr>
              <a:t>What is an ECIDS?</a:t>
            </a:r>
            <a:r>
              <a:rPr lang="en-US" sz="2400" b="0" dirty="0">
                <a:latin typeface="Gill Sans MT"/>
                <a:cs typeface="Gill Sans MT"/>
              </a:rPr>
              <a:t> </a:t>
            </a:r>
            <a:r>
              <a:rPr lang="en-US" sz="2400" b="0" dirty="0">
                <a:latin typeface="Gill Sans MT"/>
                <a:cs typeface="Gill Sans MT"/>
                <a:hlinkClick r:id="rId4"/>
              </a:rPr>
              <a:t>https://slds.grads360.org/#communities/pdc/documents/4441</a:t>
            </a:r>
            <a:endParaRPr lang="en-US" sz="2400" b="0" dirty="0">
              <a:latin typeface="Gill Sans MT"/>
              <a:cs typeface="Gill Sans MT"/>
            </a:endParaRPr>
          </a:p>
          <a:p>
            <a:pPr marL="457200" indent="-339725">
              <a:spcAft>
                <a:spcPts val="1200"/>
              </a:spcAft>
              <a:buFont typeface="Arial" panose="020B0604020202020204" pitchFamily="34" charset="0"/>
              <a:buChar char="•"/>
            </a:pPr>
            <a:r>
              <a:rPr lang="en-US" sz="2400" b="0" i="1" dirty="0">
                <a:solidFill>
                  <a:schemeClr val="tx1"/>
                </a:solidFill>
                <a:latin typeface="Gill Sans MT"/>
                <a:cs typeface="Gill Sans MT"/>
              </a:rPr>
              <a:t>Planning for Early Childhood Data Use</a:t>
            </a:r>
            <a:r>
              <a:rPr lang="en-US" sz="2400" b="0" dirty="0">
                <a:latin typeface="Gill Sans MT"/>
                <a:cs typeface="Gill Sans MT"/>
              </a:rPr>
              <a:t> </a:t>
            </a:r>
            <a:r>
              <a:rPr lang="en-US" sz="2400" b="0" dirty="0">
                <a:latin typeface="Gill Sans MT"/>
                <a:cs typeface="Gill Sans MT"/>
                <a:hlinkClick r:id="rId5"/>
              </a:rPr>
              <a:t>https://slds.grads360.org/#communities/pdc/documents/2635</a:t>
            </a:r>
            <a:r>
              <a:rPr lang="en-US" sz="2400" b="0" dirty="0">
                <a:latin typeface="Gill Sans MT"/>
                <a:cs typeface="Gill Sans MT"/>
              </a:rPr>
              <a:t> </a:t>
            </a:r>
            <a:endParaRPr lang="en-US" sz="2400" b="0" dirty="0">
              <a:solidFill>
                <a:schemeClr val="tx1"/>
              </a:solidFill>
              <a:latin typeface="Gill Sans MT"/>
              <a:cs typeface="Gill Sans MT"/>
            </a:endParaRPr>
          </a:p>
          <a:p>
            <a:pPr marL="457200" indent="-339725">
              <a:spcAft>
                <a:spcPts val="1200"/>
              </a:spcAft>
              <a:buFont typeface="Arial" panose="020B0604020202020204" pitchFamily="34" charset="0"/>
              <a:buChar char="•"/>
            </a:pPr>
            <a:r>
              <a:rPr lang="en-US" sz="2400" b="0" i="1" dirty="0">
                <a:solidFill>
                  <a:schemeClr val="tx1"/>
                </a:solidFill>
                <a:latin typeface="Gill Sans MT"/>
                <a:cs typeface="Gill Sans MT"/>
              </a:rPr>
              <a:t>Strategies for Engaging Early Learning Stakeholders </a:t>
            </a:r>
            <a:r>
              <a:rPr lang="en-US" sz="2400" b="0" dirty="0">
                <a:solidFill>
                  <a:srgbClr val="FF0000"/>
                </a:solidFill>
                <a:latin typeface="Gill Sans MT"/>
                <a:cs typeface="Gill Sans MT"/>
                <a:hlinkClick r:id="rId6"/>
              </a:rPr>
              <a:t>https://slds.grads360.org/#communities/pdc/documents/5908</a:t>
            </a:r>
            <a:r>
              <a:rPr lang="en-US" sz="2400" b="0" dirty="0">
                <a:solidFill>
                  <a:srgbClr val="FF0000"/>
                </a:solidFill>
                <a:latin typeface="Gill Sans MT"/>
                <a:cs typeface="Gill Sans MT"/>
              </a:rPr>
              <a:t> </a:t>
            </a:r>
          </a:p>
        </p:txBody>
      </p:sp>
      <p:sp>
        <p:nvSpPr>
          <p:cNvPr id="2" name="Title 1"/>
          <p:cNvSpPr>
            <a:spLocks noGrp="1"/>
          </p:cNvSpPr>
          <p:nvPr>
            <p:ph type="title"/>
          </p:nvPr>
        </p:nvSpPr>
        <p:spPr/>
        <p:txBody>
          <a:bodyPr/>
          <a:lstStyle/>
          <a:p>
            <a:r>
              <a:rPr lang="en-US" dirty="0"/>
              <a:t>Resources</a:t>
            </a:r>
          </a:p>
        </p:txBody>
      </p:sp>
      <p:sp>
        <p:nvSpPr>
          <p:cNvPr id="3" name="Slide Number Placeholder 2"/>
          <p:cNvSpPr>
            <a:spLocks noGrp="1"/>
          </p:cNvSpPr>
          <p:nvPr>
            <p:ph type="sldNum" sz="quarter" idx="12"/>
          </p:nvPr>
        </p:nvSpPr>
        <p:spPr/>
        <p:txBody>
          <a:bodyPr/>
          <a:lstStyle/>
          <a:p>
            <a:fld id="{78085499-22F0-4E30-BA6A-ED84175C6FDF}"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3785549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p:txBody>
          <a:bodyPr>
            <a:normAutofit/>
          </a:bodyPr>
          <a:lstStyle/>
          <a:p>
            <a:pPr fontAlgn="ctr">
              <a:spcAft>
                <a:spcPts val="1200"/>
              </a:spcAft>
              <a:buFont typeface="Arial" panose="020B0604020202020204" pitchFamily="34" charset="0"/>
              <a:buChar char="•"/>
            </a:pPr>
            <a:r>
              <a:rPr lang="en-US" sz="2400" b="0" i="1" dirty="0"/>
              <a:t>Answering Key Questions with an Early Childhood Data System </a:t>
            </a:r>
            <a:r>
              <a:rPr lang="en-US" sz="2400" b="0" dirty="0">
                <a:hlinkClick r:id="rId3"/>
              </a:rPr>
              <a:t>https://slds.grads360.org/#communities/pdc/documents/4798</a:t>
            </a:r>
            <a:r>
              <a:rPr lang="en-US" sz="2400" b="0" dirty="0"/>
              <a:t> </a:t>
            </a:r>
          </a:p>
          <a:p>
            <a:pPr fontAlgn="ctr">
              <a:spcAft>
                <a:spcPts val="1200"/>
              </a:spcAft>
              <a:buFont typeface="Arial" panose="020B0604020202020204" pitchFamily="34" charset="0"/>
              <a:buChar char="•"/>
            </a:pPr>
            <a:r>
              <a:rPr lang="en-US" sz="2400" b="0" i="1" dirty="0"/>
              <a:t>Identifying SLDS Users and Their Information Needs </a:t>
            </a:r>
            <a:r>
              <a:rPr lang="en-US" sz="2400" b="0" dirty="0">
                <a:hlinkClick r:id="rId4"/>
              </a:rPr>
              <a:t>https://slds.grads360.org/#communities/pdc/documents/2753</a:t>
            </a:r>
            <a:endParaRPr lang="en-US" sz="2400" b="0" dirty="0"/>
          </a:p>
          <a:p>
            <a:pPr fontAlgn="ctr">
              <a:spcAft>
                <a:spcPts val="1200"/>
              </a:spcAft>
              <a:buFont typeface="Arial" panose="020B0604020202020204" pitchFamily="34" charset="0"/>
              <a:buChar char="•"/>
            </a:pPr>
            <a:r>
              <a:rPr lang="en-US" sz="2400" b="0" i="1" dirty="0"/>
              <a:t>Communicating Early Childhood Integrated Data System (ECIDS) Design: Developing Presentation and Conceptual Diagrams </a:t>
            </a:r>
            <a:br>
              <a:rPr lang="en-US" sz="2400" b="0" dirty="0"/>
            </a:br>
            <a:r>
              <a:rPr lang="en-US" sz="2400" b="0" dirty="0">
                <a:hlinkClick r:id="rId5"/>
              </a:rPr>
              <a:t>https://slds.grads360.org/#communities/pdc/documents/8620</a:t>
            </a:r>
            <a:r>
              <a:rPr lang="en-US" sz="2400" b="0" dirty="0"/>
              <a:t> </a:t>
            </a:r>
            <a:endParaRPr lang="en-US" sz="2600" b="0" dirty="0">
              <a:solidFill>
                <a:srgbClr val="FF0000"/>
              </a:solidFill>
              <a:latin typeface="+mn-lt"/>
            </a:endParaRPr>
          </a:p>
        </p:txBody>
      </p:sp>
      <p:sp>
        <p:nvSpPr>
          <p:cNvPr id="2" name="Title 1"/>
          <p:cNvSpPr>
            <a:spLocks noGrp="1"/>
          </p:cNvSpPr>
          <p:nvPr>
            <p:ph type="title"/>
          </p:nvPr>
        </p:nvSpPr>
        <p:spPr/>
        <p:txBody>
          <a:bodyPr/>
          <a:lstStyle/>
          <a:p>
            <a:r>
              <a:rPr lang="en-US" dirty="0"/>
              <a:t>Resources</a:t>
            </a:r>
          </a:p>
        </p:txBody>
      </p:sp>
      <p:sp>
        <p:nvSpPr>
          <p:cNvPr id="3" name="Slide Number Placeholder 2"/>
          <p:cNvSpPr>
            <a:spLocks noGrp="1"/>
          </p:cNvSpPr>
          <p:nvPr>
            <p:ph type="sldNum" sz="quarter" idx="12"/>
          </p:nvPr>
        </p:nvSpPr>
        <p:spPr/>
        <p:txBody>
          <a:bodyPr/>
          <a:lstStyle/>
          <a:p>
            <a:fld id="{78085499-22F0-4E30-BA6A-ED84175C6FDF}"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194536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77288" y="6408738"/>
            <a:ext cx="366712" cy="365125"/>
          </a:xfrm>
          <a:prstGeom prst="rect">
            <a:avLst/>
          </a:prstGeom>
        </p:spPr>
        <p:txBody>
          <a:bodyPr/>
          <a:lstStyle/>
          <a:p>
            <a:fld id="{8C592886-E571-45D5-8B56-343DC94F8FA6}" type="slidenum">
              <a:rPr lang="en-US" smtClean="0">
                <a:solidFill>
                  <a:prstClr val="white">
                    <a:tint val="75000"/>
                  </a:prstClr>
                </a:solidFill>
              </a:rPr>
              <a:pPr/>
              <a:t>4</a:t>
            </a:fld>
            <a:endParaRPr lang="en-US">
              <a:solidFill>
                <a:prstClr val="white">
                  <a:tint val="75000"/>
                </a:prst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66" t="12067" r="26025" b="3818"/>
          <a:stretch/>
        </p:blipFill>
        <p:spPr bwMode="auto">
          <a:xfrm>
            <a:off x="36512" y="-85684"/>
            <a:ext cx="8924132" cy="694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02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5029200"/>
            <a:ext cx="1447800" cy="1295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What is an ECIDS?</a:t>
            </a:r>
          </a:p>
        </p:txBody>
      </p:sp>
      <p:pic>
        <p:nvPicPr>
          <p:cNvPr id="1026" name="Picture 2" descr="C:\Users\lwise.AEM\AppData\Local\Microsoft\Windows\Temporary Internet Files\Content.Outlook\TOGHLXMK\ECIDS_integration_graphic.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926522"/>
            <a:ext cx="7010400" cy="5417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957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solidFill>
                <a:srgbClr val="FF0000"/>
              </a:solidFill>
            </a:endParaRPr>
          </a:p>
        </p:txBody>
      </p:sp>
      <p:sp>
        <p:nvSpPr>
          <p:cNvPr id="3" name="Title 2"/>
          <p:cNvSpPr>
            <a:spLocks noGrp="1"/>
          </p:cNvSpPr>
          <p:nvPr>
            <p:ph type="title"/>
          </p:nvPr>
        </p:nvSpPr>
        <p:spPr/>
        <p:txBody>
          <a:bodyPr/>
          <a:lstStyle/>
          <a:p>
            <a:r>
              <a:rPr lang="en-US" dirty="0"/>
              <a:t>What is an ECIDS?</a:t>
            </a:r>
          </a:p>
        </p:txBody>
      </p:sp>
      <p:sp>
        <p:nvSpPr>
          <p:cNvPr id="4" name="Slide Number Placeholder 3"/>
          <p:cNvSpPr>
            <a:spLocks noGrp="1"/>
          </p:cNvSpPr>
          <p:nvPr>
            <p:ph type="sldNum" sz="quarter" idx="12"/>
          </p:nvPr>
        </p:nvSpPr>
        <p:spPr/>
        <p:txBody>
          <a:bodyPr/>
          <a:lstStyle/>
          <a:p>
            <a:fld id="{78085499-22F0-4E30-BA6A-ED84175C6FDF}" type="slidenum">
              <a:rPr lang="en-US" smtClean="0">
                <a:solidFill>
                  <a:prstClr val="white"/>
                </a:solidFill>
              </a:rPr>
              <a:pPr/>
              <a:t>6</a:t>
            </a:fld>
            <a:endParaRPr lang="en-US" dirty="0">
              <a:solidFill>
                <a:prstClr val="white"/>
              </a:solidFill>
            </a:endParaRPr>
          </a:p>
        </p:txBody>
      </p:sp>
      <p:pic>
        <p:nvPicPr>
          <p:cNvPr id="5" name="eqE_izbS-pA"/>
          <p:cNvPicPr>
            <a:picLocks noRot="1" noChangeAspect="1"/>
          </p:cNvPicPr>
          <p:nvPr>
            <a:videoFile r:link="rId1"/>
          </p:nvPr>
        </p:nvPicPr>
        <p:blipFill>
          <a:blip r:embed="rId3"/>
          <a:stretch>
            <a:fillRect/>
          </a:stretch>
        </p:blipFill>
        <p:spPr>
          <a:xfrm>
            <a:off x="66098" y="1143000"/>
            <a:ext cx="9077902" cy="5106320"/>
          </a:xfrm>
          <a:prstGeom prst="rect">
            <a:avLst/>
          </a:prstGeom>
        </p:spPr>
      </p:pic>
    </p:spTree>
    <p:extLst>
      <p:ext uri="{BB962C8B-B14F-4D97-AF65-F5344CB8AC3E}">
        <p14:creationId xmlns:p14="http://schemas.microsoft.com/office/powerpoint/2010/main" val="235221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18448" y="990600"/>
            <a:ext cx="8534400" cy="5181600"/>
          </a:xfrm>
        </p:spPr>
        <p:txBody>
          <a:bodyPr>
            <a:normAutofit fontScale="92500" lnSpcReduction="10000"/>
          </a:bodyPr>
          <a:lstStyle/>
          <a:p>
            <a:pPr marL="457200" indent="-339725">
              <a:buFont typeface="Arial" panose="020B0604020202020204" pitchFamily="34" charset="0"/>
              <a:buChar char="•"/>
            </a:pPr>
            <a:r>
              <a:rPr lang="en-US" sz="2400" b="0" dirty="0">
                <a:solidFill>
                  <a:schemeClr val="tx1"/>
                </a:solidFill>
                <a:latin typeface="Gill Sans MT"/>
                <a:cs typeface="Gill Sans MT"/>
              </a:rPr>
              <a:t>Answer critical program and policy questions across agencies that provide services to children and families within a state </a:t>
            </a:r>
            <a:br>
              <a:rPr lang="en-US" sz="2400" b="0" dirty="0">
                <a:solidFill>
                  <a:schemeClr val="tx1"/>
                </a:solidFill>
                <a:latin typeface="Gill Sans MT"/>
                <a:cs typeface="Gill Sans MT"/>
              </a:rPr>
            </a:br>
            <a:r>
              <a:rPr lang="en-US" sz="2400" b="0" dirty="0">
                <a:solidFill>
                  <a:schemeClr val="tx1"/>
                </a:solidFill>
                <a:latin typeface="Gill Sans MT"/>
                <a:cs typeface="Gill Sans MT"/>
              </a:rPr>
              <a:t>For example:</a:t>
            </a:r>
            <a:r>
              <a:rPr lang="en-US" sz="2400" b="0" i="1" dirty="0">
                <a:solidFill>
                  <a:schemeClr val="tx1"/>
                </a:solidFill>
                <a:latin typeface="Gill Sans MT"/>
                <a:cs typeface="Gill Sans MT"/>
              </a:rPr>
              <a:t> </a:t>
            </a:r>
          </a:p>
          <a:p>
            <a:pPr marL="914400" lvl="1" indent="-339725"/>
            <a:r>
              <a:rPr lang="en-US" sz="2400" dirty="0">
                <a:latin typeface="Gill Sans MT"/>
                <a:cs typeface="Gill Sans MT"/>
              </a:rPr>
              <a:t>What are the education and economic returns on early childhood investments across state programs?</a:t>
            </a:r>
          </a:p>
          <a:p>
            <a:pPr marL="914400" lvl="1" indent="-339725"/>
            <a:r>
              <a:rPr lang="en-US" sz="2400" dirty="0">
                <a:latin typeface="Gill Sans MT"/>
                <a:cs typeface="Gill Sans MT"/>
              </a:rPr>
              <a:t>Are we preparing all of our children for kindergarten, as a whole and by subgroups?</a:t>
            </a:r>
          </a:p>
          <a:p>
            <a:pPr marL="914400" lvl="1" indent="-339725"/>
            <a:r>
              <a:rPr lang="en-US" sz="2400" dirty="0">
                <a:latin typeface="Gill Sans MT"/>
                <a:cs typeface="Gill Sans MT"/>
              </a:rPr>
              <a:t>What characteristics of programs are associated with positive outcomes for children?</a:t>
            </a:r>
            <a:endParaRPr lang="en-US" sz="2400" b="0" dirty="0">
              <a:solidFill>
                <a:schemeClr val="tx1"/>
              </a:solidFill>
              <a:latin typeface="Gill Sans MT"/>
              <a:cs typeface="Gill Sans MT"/>
            </a:endParaRPr>
          </a:p>
          <a:p>
            <a:pPr marL="457200" indent="-339725">
              <a:buFont typeface="Arial" panose="020B0604020202020204" pitchFamily="34" charset="0"/>
              <a:buChar char="•"/>
            </a:pPr>
            <a:r>
              <a:rPr lang="en-US" sz="2400" b="0" dirty="0">
                <a:solidFill>
                  <a:schemeClr val="tx1"/>
                </a:solidFill>
                <a:latin typeface="Gill Sans MT"/>
                <a:cs typeface="Gill Sans MT"/>
              </a:rPr>
              <a:t>Distinct count of children</a:t>
            </a:r>
          </a:p>
          <a:p>
            <a:pPr marL="457200" indent="-339725">
              <a:buFont typeface="Arial" panose="020B0604020202020204" pitchFamily="34" charset="0"/>
              <a:buChar char="•"/>
            </a:pPr>
            <a:r>
              <a:rPr lang="en-US" sz="2400" b="0" dirty="0">
                <a:solidFill>
                  <a:schemeClr val="tx1"/>
                </a:solidFill>
                <a:latin typeface="Gill Sans MT"/>
                <a:cs typeface="Gill Sans MT"/>
              </a:rPr>
              <a:t>Allocation of resources across agencies </a:t>
            </a:r>
          </a:p>
          <a:p>
            <a:pPr marL="457200" indent="-339725">
              <a:buFont typeface="Arial" panose="020B0604020202020204" pitchFamily="34" charset="0"/>
              <a:buChar char="•"/>
            </a:pPr>
            <a:endParaRPr lang="en-US" sz="2400" b="0" dirty="0">
              <a:solidFill>
                <a:schemeClr val="tx1"/>
              </a:solidFill>
              <a:latin typeface="Gill Sans MT"/>
              <a:cs typeface="Gill Sans MT"/>
            </a:endParaRPr>
          </a:p>
          <a:p>
            <a:pPr marL="457200" indent="-339725">
              <a:buFont typeface="Arial" panose="020B0604020202020204" pitchFamily="34" charset="0"/>
              <a:buChar char="•"/>
            </a:pPr>
            <a:r>
              <a:rPr lang="en-US" sz="2400" b="0" dirty="0">
                <a:solidFill>
                  <a:srgbClr val="FF0000"/>
                </a:solidFill>
                <a:latin typeface="Gill Sans MT"/>
                <a:cs typeface="Gill Sans MT"/>
              </a:rPr>
              <a:t>NOT</a:t>
            </a:r>
            <a:r>
              <a:rPr lang="en-US" sz="2400" b="0" i="1" dirty="0">
                <a:solidFill>
                  <a:schemeClr val="tx1"/>
                </a:solidFill>
                <a:latin typeface="Gill Sans MT"/>
                <a:cs typeface="Gill Sans MT"/>
              </a:rPr>
              <a:t>: </a:t>
            </a:r>
            <a:r>
              <a:rPr lang="en-US" sz="2400" b="0" dirty="0">
                <a:solidFill>
                  <a:schemeClr val="tx1"/>
                </a:solidFill>
                <a:latin typeface="Gill Sans MT"/>
                <a:cs typeface="Gill Sans MT"/>
              </a:rPr>
              <a:t>Replacing program data systems used for </a:t>
            </a:r>
            <a:br>
              <a:rPr lang="en-US" sz="2400" b="0" dirty="0">
                <a:solidFill>
                  <a:schemeClr val="tx1"/>
                </a:solidFill>
                <a:latin typeface="Gill Sans MT"/>
                <a:cs typeface="Gill Sans MT"/>
              </a:rPr>
            </a:br>
            <a:r>
              <a:rPr lang="en-US" sz="2400" b="0" dirty="0">
                <a:solidFill>
                  <a:schemeClr val="tx1"/>
                </a:solidFill>
                <a:latin typeface="Gill Sans MT"/>
                <a:cs typeface="Gill Sans MT"/>
              </a:rPr>
              <a:t>operational or key instructional decisions</a:t>
            </a:r>
          </a:p>
          <a:p>
            <a:pPr marL="457200" indent="-339725">
              <a:buFont typeface="Arial" panose="020B0604020202020204" pitchFamily="34" charset="0"/>
              <a:buChar char="•"/>
            </a:pPr>
            <a:endParaRPr lang="en-US" sz="2600" b="0" dirty="0">
              <a:solidFill>
                <a:schemeClr val="tx1"/>
              </a:solidFill>
              <a:latin typeface="Gill Sans MT"/>
              <a:cs typeface="Gill Sans MT"/>
            </a:endParaRPr>
          </a:p>
        </p:txBody>
      </p:sp>
      <p:sp>
        <p:nvSpPr>
          <p:cNvPr id="2" name="Title 1"/>
          <p:cNvSpPr>
            <a:spLocks noGrp="1"/>
          </p:cNvSpPr>
          <p:nvPr>
            <p:ph type="title"/>
          </p:nvPr>
        </p:nvSpPr>
        <p:spPr/>
        <p:txBody>
          <a:bodyPr/>
          <a:lstStyle/>
          <a:p>
            <a:r>
              <a:rPr lang="en-US" dirty="0"/>
              <a:t>Example Results of an ECIDS</a:t>
            </a:r>
          </a:p>
        </p:txBody>
      </p:sp>
    </p:spTree>
    <p:extLst>
      <p:ext uri="{BB962C8B-B14F-4D97-AF65-F5344CB8AC3E}">
        <p14:creationId xmlns:p14="http://schemas.microsoft.com/office/powerpoint/2010/main" val="153864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IDS_map_Jan2016-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67" y="634594"/>
            <a:ext cx="6967393" cy="5383895"/>
          </a:xfrm>
          <a:prstGeom prst="rect">
            <a:avLst/>
          </a:prstGeom>
        </p:spPr>
      </p:pic>
      <p:sp>
        <p:nvSpPr>
          <p:cNvPr id="24" name="Rectangle 23"/>
          <p:cNvSpPr/>
          <p:nvPr/>
        </p:nvSpPr>
        <p:spPr>
          <a:xfrm>
            <a:off x="7467600" y="5029200"/>
            <a:ext cx="1447800" cy="1295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Funding ECIDS</a:t>
            </a:r>
          </a:p>
        </p:txBody>
      </p:sp>
      <p:grpSp>
        <p:nvGrpSpPr>
          <p:cNvPr id="5" name="Group 4"/>
          <p:cNvGrpSpPr/>
          <p:nvPr/>
        </p:nvGrpSpPr>
        <p:grpSpPr>
          <a:xfrm>
            <a:off x="6556966" y="2477558"/>
            <a:ext cx="2411905" cy="3647153"/>
            <a:chOff x="6556966" y="2477558"/>
            <a:chExt cx="2411905" cy="3647153"/>
          </a:xfrm>
        </p:grpSpPr>
        <p:grpSp>
          <p:nvGrpSpPr>
            <p:cNvPr id="10" name="Group 9"/>
            <p:cNvGrpSpPr/>
            <p:nvPr/>
          </p:nvGrpSpPr>
          <p:grpSpPr>
            <a:xfrm>
              <a:off x="6556966" y="2477558"/>
              <a:ext cx="2411905" cy="3647153"/>
              <a:chOff x="6732098" y="1629499"/>
              <a:chExt cx="2411905" cy="3647153"/>
            </a:xfrm>
          </p:grpSpPr>
          <p:sp>
            <p:nvSpPr>
              <p:cNvPr id="11" name="TextBox 10"/>
              <p:cNvSpPr txBox="1"/>
              <p:nvPr/>
            </p:nvSpPr>
            <p:spPr>
              <a:xfrm>
                <a:off x="6925178" y="1629499"/>
                <a:ext cx="2218825" cy="3647153"/>
              </a:xfrm>
              <a:prstGeom prst="rect">
                <a:avLst/>
              </a:prstGeom>
              <a:noFill/>
            </p:spPr>
            <p:txBody>
              <a:bodyPr wrap="square" rtlCol="0">
                <a:spAutoFit/>
              </a:bodyPr>
              <a:lstStyle/>
              <a:p>
                <a:r>
                  <a:rPr lang="en-US" sz="1050" dirty="0">
                    <a:solidFill>
                      <a:prstClr val="black"/>
                    </a:solidFill>
                  </a:rPr>
                  <a:t>RTT-ELC States ECIDS – Round 1</a:t>
                </a:r>
              </a:p>
              <a:p>
                <a:r>
                  <a:rPr lang="en-US" sz="1050" dirty="0">
                    <a:solidFill>
                      <a:prstClr val="black"/>
                    </a:solidFill>
                  </a:rPr>
                  <a:t> </a:t>
                </a:r>
              </a:p>
              <a:p>
                <a:r>
                  <a:rPr lang="en-US" sz="1050" dirty="0">
                    <a:solidFill>
                      <a:prstClr val="black"/>
                    </a:solidFill>
                  </a:rPr>
                  <a:t>RTT-ELC States ECIDS – Round 2</a:t>
                </a:r>
              </a:p>
              <a:p>
                <a:endParaRPr lang="en-US" sz="1050" dirty="0">
                  <a:solidFill>
                    <a:prstClr val="black"/>
                  </a:solidFill>
                </a:endParaRPr>
              </a:p>
              <a:p>
                <a:r>
                  <a:rPr lang="en-US" sz="1050" dirty="0">
                    <a:solidFill>
                      <a:prstClr val="black"/>
                    </a:solidFill>
                  </a:rPr>
                  <a:t>RTT-ELC States ECIDS – Round 3</a:t>
                </a:r>
              </a:p>
              <a:p>
                <a:endParaRPr lang="en-US" sz="1050" dirty="0">
                  <a:solidFill>
                    <a:prstClr val="black"/>
                  </a:solidFill>
                </a:endParaRPr>
              </a:p>
              <a:p>
                <a:r>
                  <a:rPr lang="en-US" sz="1050" dirty="0">
                    <a:solidFill>
                      <a:prstClr val="black"/>
                    </a:solidFill>
                  </a:rPr>
                  <a:t>States Using SLDS for ECIDS – </a:t>
                </a:r>
              </a:p>
              <a:p>
                <a:r>
                  <a:rPr lang="en-US" sz="1050" dirty="0">
                    <a:solidFill>
                      <a:prstClr val="black"/>
                    </a:solidFill>
                  </a:rPr>
                  <a:t>EC Specific (U.S. Virgin Islands)</a:t>
                </a:r>
              </a:p>
              <a:p>
                <a:endParaRPr lang="en-US" sz="1050" dirty="0">
                  <a:solidFill>
                    <a:prstClr val="black"/>
                  </a:solidFill>
                </a:endParaRPr>
              </a:p>
              <a:p>
                <a:r>
                  <a:rPr lang="en-US" sz="1050" dirty="0">
                    <a:solidFill>
                      <a:prstClr val="black"/>
                    </a:solidFill>
                  </a:rPr>
                  <a:t>States Using SLDS Grant to Include EC in P-20</a:t>
                </a:r>
              </a:p>
              <a:p>
                <a:endParaRPr lang="en-US" sz="1050" dirty="0">
                  <a:solidFill>
                    <a:prstClr val="black"/>
                  </a:solidFill>
                </a:endParaRPr>
              </a:p>
              <a:p>
                <a:r>
                  <a:rPr lang="en-US" sz="1050" dirty="0">
                    <a:solidFill>
                      <a:prstClr val="black"/>
                    </a:solidFill>
                  </a:rPr>
                  <a:t>States Using Internal Resources for ECIDS</a:t>
                </a:r>
              </a:p>
              <a:p>
                <a:endParaRPr lang="en-US" sz="1050" dirty="0">
                  <a:solidFill>
                    <a:prstClr val="black"/>
                  </a:solidFill>
                </a:endParaRPr>
              </a:p>
              <a:p>
                <a:r>
                  <a:rPr lang="en-US" sz="1050" dirty="0">
                    <a:solidFill>
                      <a:prstClr val="black"/>
                    </a:solidFill>
                  </a:rPr>
                  <a:t>ECCS Grant Toward ECIDS (Utah)</a:t>
                </a:r>
              </a:p>
              <a:p>
                <a:endParaRPr lang="en-US" sz="1050" dirty="0">
                  <a:solidFill>
                    <a:prstClr val="black"/>
                  </a:solidFill>
                </a:endParaRPr>
              </a:p>
              <a:p>
                <a:r>
                  <a:rPr lang="en-US" sz="1050" dirty="0">
                    <a:solidFill>
                      <a:prstClr val="black"/>
                    </a:solidFill>
                  </a:rPr>
                  <a:t>FY15 SLDS Grantees with Early Learning Priority Area</a:t>
                </a:r>
              </a:p>
              <a:p>
                <a:endParaRPr lang="en-US" sz="1050" dirty="0">
                  <a:solidFill>
                    <a:prstClr val="black"/>
                  </a:solidFill>
                </a:endParaRPr>
              </a:p>
              <a:p>
                <a:r>
                  <a:rPr lang="en-US" sz="1050" dirty="0">
                    <a:solidFill>
                      <a:prstClr val="black"/>
                    </a:solidFill>
                  </a:rPr>
                  <a:t>States Not Working Toward an ECIDS</a:t>
                </a:r>
              </a:p>
              <a:p>
                <a:endParaRPr lang="en-US" sz="1050" dirty="0">
                  <a:solidFill>
                    <a:prstClr val="black"/>
                  </a:solidFill>
                </a:endParaRPr>
              </a:p>
            </p:txBody>
          </p:sp>
          <p:grpSp>
            <p:nvGrpSpPr>
              <p:cNvPr id="12" name="Group 11"/>
              <p:cNvGrpSpPr/>
              <p:nvPr/>
            </p:nvGrpSpPr>
            <p:grpSpPr>
              <a:xfrm>
                <a:off x="6732098" y="1668111"/>
                <a:ext cx="198760" cy="2918273"/>
                <a:chOff x="6732098" y="1668111"/>
                <a:chExt cx="198760" cy="2918273"/>
              </a:xfrm>
            </p:grpSpPr>
            <p:sp>
              <p:nvSpPr>
                <p:cNvPr id="13" name="Rectangle 12"/>
                <p:cNvSpPr/>
                <p:nvPr/>
              </p:nvSpPr>
              <p:spPr>
                <a:xfrm>
                  <a:off x="6732098" y="1668111"/>
                  <a:ext cx="193081" cy="180192"/>
                </a:xfrm>
                <a:prstGeom prst="rect">
                  <a:avLst/>
                </a:prstGeom>
                <a:solidFill>
                  <a:srgbClr val="27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4" name="Rectangle 13"/>
                <p:cNvSpPr/>
                <p:nvPr/>
              </p:nvSpPr>
              <p:spPr>
                <a:xfrm>
                  <a:off x="6737777" y="1991284"/>
                  <a:ext cx="193081" cy="180192"/>
                </a:xfrm>
                <a:prstGeom prst="rect">
                  <a:avLst/>
                </a:prstGeom>
                <a:solidFill>
                  <a:srgbClr val="098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6737777" y="2308771"/>
                  <a:ext cx="193081" cy="180192"/>
                </a:xfrm>
                <a:prstGeom prst="rect">
                  <a:avLst/>
                </a:prstGeom>
                <a:solidFill>
                  <a:srgbClr val="502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a:off x="6737777" y="2626258"/>
                  <a:ext cx="193081" cy="180192"/>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p:nvSpPr>
              <p:spPr>
                <a:xfrm>
                  <a:off x="6737777" y="3119198"/>
                  <a:ext cx="193081" cy="180192"/>
                </a:xfrm>
                <a:prstGeom prst="rect">
                  <a:avLst/>
                </a:prstGeom>
                <a:solidFill>
                  <a:srgbClr val="8AA4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p:nvSpPr>
              <p:spPr>
                <a:xfrm>
                  <a:off x="6737777" y="3578718"/>
                  <a:ext cx="193081" cy="180192"/>
                </a:xfrm>
                <a:prstGeom prst="rect">
                  <a:avLst/>
                </a:prstGeom>
                <a:solidFill>
                  <a:srgbClr val="067E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p:nvSpPr>
              <p:spPr>
                <a:xfrm>
                  <a:off x="6737777" y="4063304"/>
                  <a:ext cx="193081" cy="180192"/>
                </a:xfrm>
                <a:prstGeom prst="rect">
                  <a:avLst/>
                </a:prstGeom>
                <a:solidFill>
                  <a:srgbClr val="A675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p:nvSpPr>
              <p:spPr>
                <a:xfrm>
                  <a:off x="6737777" y="4406192"/>
                  <a:ext cx="193081" cy="180192"/>
                </a:xfrm>
                <a:prstGeom prst="rect">
                  <a:avLst/>
                </a:prstGeom>
                <a:solidFill>
                  <a:srgbClr val="585B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grpSp>
        <p:sp>
          <p:nvSpPr>
            <p:cNvPr id="23" name="Rectangle 22"/>
            <p:cNvSpPr/>
            <p:nvPr/>
          </p:nvSpPr>
          <p:spPr>
            <a:xfrm>
              <a:off x="6562645" y="5731045"/>
              <a:ext cx="193081" cy="1801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27725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18448" y="1143000"/>
            <a:ext cx="8534400" cy="5181600"/>
          </a:xfrm>
        </p:spPr>
        <p:txBody>
          <a:bodyPr>
            <a:normAutofit fontScale="92500" lnSpcReduction="20000"/>
          </a:bodyPr>
          <a:lstStyle/>
          <a:p>
            <a:pPr marL="117475" indent="0"/>
            <a:r>
              <a:rPr lang="en-US" sz="2400" dirty="0">
                <a:solidFill>
                  <a:schemeClr val="tx1"/>
                </a:solidFill>
                <a:latin typeface="Gill Sans MT"/>
                <a:cs typeface="Gill Sans MT"/>
              </a:rPr>
              <a:t>SLDS</a:t>
            </a:r>
            <a:r>
              <a:rPr lang="en-US" sz="2400" b="0" dirty="0">
                <a:solidFill>
                  <a:schemeClr val="tx1"/>
                </a:solidFill>
                <a:latin typeface="Gill Sans MT"/>
                <a:cs typeface="Gill Sans MT"/>
              </a:rPr>
              <a:t> (ARRA, FY12, FY15) </a:t>
            </a:r>
          </a:p>
          <a:p>
            <a:pPr marL="517525">
              <a:lnSpc>
                <a:spcPct val="120000"/>
              </a:lnSpc>
              <a:spcBef>
                <a:spcPts val="0"/>
              </a:spcBef>
              <a:spcAft>
                <a:spcPts val="600"/>
              </a:spcAft>
              <a:buFont typeface="Arial"/>
              <a:buChar char="•"/>
            </a:pPr>
            <a:r>
              <a:rPr lang="en-US" sz="2400" b="0" dirty="0">
                <a:latin typeface="Gill Sans MT"/>
                <a:cs typeface="Gill Sans MT"/>
              </a:rPr>
              <a:t>Many</a:t>
            </a:r>
            <a:r>
              <a:rPr lang="en-US" sz="2400" dirty="0">
                <a:latin typeface="Gill Sans MT"/>
                <a:cs typeface="Gill Sans MT"/>
              </a:rPr>
              <a:t> </a:t>
            </a:r>
            <a:r>
              <a:rPr lang="en-US" sz="2400" b="0" dirty="0">
                <a:latin typeface="Gill Sans MT"/>
                <a:cs typeface="Gill Sans MT"/>
              </a:rPr>
              <a:t>states began incorporating “P” into SLDSs early on</a:t>
            </a:r>
          </a:p>
          <a:p>
            <a:pPr marL="517525">
              <a:lnSpc>
                <a:spcPct val="120000"/>
              </a:lnSpc>
              <a:spcBef>
                <a:spcPts val="0"/>
              </a:spcBef>
              <a:spcAft>
                <a:spcPts val="600"/>
              </a:spcAft>
              <a:buFont typeface="Arial"/>
              <a:buChar char="•"/>
            </a:pPr>
            <a:r>
              <a:rPr lang="en-US" sz="2400" b="0" dirty="0">
                <a:latin typeface="Gill Sans MT"/>
                <a:cs typeface="Gill Sans MT"/>
              </a:rPr>
              <a:t>According to SLDS program data, 21 states include a focus on building an ECIDS connected to K12/P-20 systems via SLDS</a:t>
            </a:r>
          </a:p>
          <a:p>
            <a:pPr marL="517525">
              <a:lnSpc>
                <a:spcPct val="120000"/>
              </a:lnSpc>
              <a:spcBef>
                <a:spcPts val="0"/>
              </a:spcBef>
              <a:spcAft>
                <a:spcPts val="600"/>
              </a:spcAft>
              <a:buFont typeface="Arial"/>
              <a:buChar char="•"/>
            </a:pPr>
            <a:r>
              <a:rPr lang="en-US" sz="2400" b="0" dirty="0">
                <a:latin typeface="Gill Sans MT"/>
                <a:cs typeface="Gill Sans MT"/>
              </a:rPr>
              <a:t>In FY12, one territory was funded specifically to focus on building an ECIDS (Virgin Islands)</a:t>
            </a:r>
          </a:p>
          <a:p>
            <a:pPr marL="517525">
              <a:lnSpc>
                <a:spcPct val="120000"/>
              </a:lnSpc>
              <a:spcBef>
                <a:spcPts val="0"/>
              </a:spcBef>
              <a:spcAft>
                <a:spcPts val="600"/>
              </a:spcAft>
              <a:buFont typeface="Arial"/>
              <a:buChar char="•"/>
            </a:pPr>
            <a:r>
              <a:rPr lang="en-US" sz="2400" b="0" dirty="0">
                <a:latin typeface="Gill Sans MT"/>
                <a:cs typeface="Gill Sans MT"/>
              </a:rPr>
              <a:t>In FY15, three states and one territory were funded to focus on Early Learning (American Samoa, Mississippi, Minnesota, Texas)</a:t>
            </a:r>
          </a:p>
          <a:p>
            <a:pPr marL="1031875" lvl="2" indent="0">
              <a:buNone/>
            </a:pPr>
            <a:endParaRPr lang="en-US" sz="800" b="0" dirty="0">
              <a:solidFill>
                <a:schemeClr val="tx1"/>
              </a:solidFill>
              <a:latin typeface="Gill Sans MT"/>
              <a:cs typeface="Gill Sans MT"/>
            </a:endParaRPr>
          </a:p>
          <a:p>
            <a:pPr marL="117475" indent="0"/>
            <a:endParaRPr lang="en-US" sz="2400" dirty="0">
              <a:solidFill>
                <a:schemeClr val="tx1"/>
              </a:solidFill>
              <a:latin typeface="Gill Sans MT"/>
              <a:cs typeface="Gill Sans MT"/>
            </a:endParaRPr>
          </a:p>
          <a:p>
            <a:pPr marL="117475" indent="0"/>
            <a:r>
              <a:rPr lang="en-US" sz="2400" dirty="0">
                <a:solidFill>
                  <a:schemeClr val="tx1"/>
                </a:solidFill>
                <a:latin typeface="Gill Sans MT"/>
                <a:cs typeface="Gill Sans MT"/>
              </a:rPr>
              <a:t>RTT-ELC</a:t>
            </a:r>
          </a:p>
          <a:p>
            <a:pPr marL="517525">
              <a:lnSpc>
                <a:spcPct val="110000"/>
              </a:lnSpc>
              <a:spcBef>
                <a:spcPts val="0"/>
              </a:spcBef>
              <a:spcAft>
                <a:spcPts val="600"/>
              </a:spcAft>
              <a:buFont typeface="Arial"/>
              <a:buChar char="•"/>
            </a:pPr>
            <a:r>
              <a:rPr lang="en-US" sz="2400" b="0" dirty="0">
                <a:latin typeface="Gill Sans MT"/>
                <a:cs typeface="Gill Sans MT"/>
              </a:rPr>
              <a:t>States could choose to build or enhance a coordinated early childhood data system (Selection Criteria E2)</a:t>
            </a:r>
          </a:p>
          <a:p>
            <a:pPr marL="517525">
              <a:lnSpc>
                <a:spcPct val="110000"/>
              </a:lnSpc>
              <a:spcBef>
                <a:spcPts val="0"/>
              </a:spcBef>
              <a:spcAft>
                <a:spcPts val="600"/>
              </a:spcAft>
              <a:buFont typeface="Arial"/>
              <a:buChar char="•"/>
            </a:pPr>
            <a:r>
              <a:rPr lang="en-US" sz="2400" b="0" dirty="0">
                <a:solidFill>
                  <a:schemeClr val="tx1"/>
                </a:solidFill>
                <a:latin typeface="Gill Sans MT"/>
                <a:cs typeface="Gill Sans MT"/>
              </a:rPr>
              <a:t>16 out of 20 RTT-ELC (rounds 1-3) grantees have data </a:t>
            </a:r>
            <a:br>
              <a:rPr lang="en-US" sz="2400" b="0" dirty="0">
                <a:solidFill>
                  <a:schemeClr val="tx1"/>
                </a:solidFill>
                <a:latin typeface="Gill Sans MT"/>
                <a:cs typeface="Gill Sans MT"/>
              </a:rPr>
            </a:br>
            <a:r>
              <a:rPr lang="en-US" sz="2400" b="0" dirty="0">
                <a:solidFill>
                  <a:schemeClr val="tx1"/>
                </a:solidFill>
                <a:latin typeface="Gill Sans MT"/>
                <a:cs typeface="Gill Sans MT"/>
              </a:rPr>
              <a:t>systems included in their scopes of work</a:t>
            </a:r>
          </a:p>
        </p:txBody>
      </p:sp>
      <p:sp>
        <p:nvSpPr>
          <p:cNvPr id="3" name="Title 2"/>
          <p:cNvSpPr>
            <a:spLocks noGrp="1"/>
          </p:cNvSpPr>
          <p:nvPr>
            <p:ph type="title"/>
          </p:nvPr>
        </p:nvSpPr>
        <p:spPr>
          <a:xfrm>
            <a:off x="304800" y="281050"/>
            <a:ext cx="8534400" cy="785750"/>
          </a:xfrm>
        </p:spPr>
        <p:txBody>
          <a:bodyPr>
            <a:noAutofit/>
          </a:bodyPr>
          <a:lstStyle/>
          <a:p>
            <a:pPr lvl="0"/>
            <a:r>
              <a:rPr lang="en-US" sz="3200" dirty="0">
                <a:solidFill>
                  <a:srgbClr val="000000"/>
                </a:solidFill>
                <a:latin typeface="Gill Sans MT"/>
                <a:cs typeface="Gill Sans MT"/>
              </a:rPr>
              <a:t>ED Funding for Early Learning Data Systems: SLDS and RTT-ELC</a:t>
            </a:r>
            <a:br>
              <a:rPr lang="en-US" sz="3200" dirty="0">
                <a:solidFill>
                  <a:srgbClr val="000000"/>
                </a:solidFill>
                <a:latin typeface="Gill Sans MT"/>
                <a:cs typeface="Gill Sans MT"/>
              </a:rPr>
            </a:br>
            <a:endParaRPr lang="en-US" sz="3200" b="1" dirty="0">
              <a:solidFill>
                <a:srgbClr val="000000"/>
              </a:solidFill>
            </a:endParaRPr>
          </a:p>
        </p:txBody>
      </p:sp>
    </p:spTree>
    <p:extLst>
      <p:ext uri="{BB962C8B-B14F-4D97-AF65-F5344CB8AC3E}">
        <p14:creationId xmlns:p14="http://schemas.microsoft.com/office/powerpoint/2010/main" val="3614287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TotalTime>
  <Words>2231</Words>
  <Application>Microsoft Office PowerPoint</Application>
  <PresentationFormat>On-screen Show (4:3)</PresentationFormat>
  <Paragraphs>370</Paragraphs>
  <Slides>38</Slides>
  <Notes>25</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38</vt:i4>
      </vt:variant>
    </vt:vector>
  </HeadingPairs>
  <TitlesOfParts>
    <vt:vector size="57" baseType="lpstr">
      <vt:lpstr>MS PGothic</vt:lpstr>
      <vt:lpstr>MS PGothic</vt:lpstr>
      <vt:lpstr>Arial</vt:lpstr>
      <vt:lpstr>Calibri</vt:lpstr>
      <vt:lpstr>Century Gothic</vt:lpstr>
      <vt:lpstr>Consolas</vt:lpstr>
      <vt:lpstr>Courier New</vt:lpstr>
      <vt:lpstr>Franklin Gothic Book</vt:lpstr>
      <vt:lpstr>Garamond</vt:lpstr>
      <vt:lpstr>Gill Sans MT</vt:lpstr>
      <vt:lpstr>Lucida Sans Unicode</vt:lpstr>
      <vt:lpstr>Verdana</vt:lpstr>
      <vt:lpstr>Wingdings 2</vt:lpstr>
      <vt:lpstr>Wingdings 3</vt:lpstr>
      <vt:lpstr>Concourse</vt:lpstr>
      <vt:lpstr>1_Concourse</vt:lpstr>
      <vt:lpstr>2_Office Theme</vt:lpstr>
      <vt:lpstr>3_Office Theme</vt:lpstr>
      <vt:lpstr>4_Office Theme</vt:lpstr>
      <vt:lpstr>Early Childhood Integrated Data Systems (ECIDS)  </vt:lpstr>
      <vt:lpstr>PowerPoint Presentation</vt:lpstr>
      <vt:lpstr>What is an ECIDS?</vt:lpstr>
      <vt:lpstr>PowerPoint Presentation</vt:lpstr>
      <vt:lpstr>What is an ECIDS?</vt:lpstr>
      <vt:lpstr>What is an ECIDS?</vt:lpstr>
      <vt:lpstr>Example Results of an ECIDS</vt:lpstr>
      <vt:lpstr>Funding ECIDS</vt:lpstr>
      <vt:lpstr>ED Funding for Early Learning Data Systems: SLDS and RTT-ELC </vt:lpstr>
      <vt:lpstr>The Evolution</vt:lpstr>
      <vt:lpstr>How are states using ECIDS Data? </vt:lpstr>
      <vt:lpstr>Utah’s Early Childhood Integrated Data System  </vt:lpstr>
      <vt:lpstr>PowerPoint Presentation</vt:lpstr>
      <vt:lpstr>PowerPoint Presentation</vt:lpstr>
      <vt:lpstr>PowerPoint Presentation</vt:lpstr>
      <vt:lpstr>Early Childhood Integrated Data Systems</vt:lpstr>
      <vt:lpstr>Utah ECIDS High Level Overview </vt:lpstr>
      <vt:lpstr>Utah’s ECIDS- how does it work?</vt:lpstr>
      <vt:lpstr>PowerPoint Presentation</vt:lpstr>
      <vt:lpstr>PowerPoint Presentation</vt:lpstr>
      <vt:lpstr>PowerPoint Presentation</vt:lpstr>
      <vt:lpstr>PowerPoint Presentation</vt:lpstr>
      <vt:lpstr>Hot Off the Press!</vt:lpstr>
      <vt:lpstr>State Example Resources</vt:lpstr>
      <vt:lpstr>PowerPoint Presentation</vt:lpstr>
      <vt:lpstr>PowerPoint Presentation</vt:lpstr>
      <vt:lpstr>PowerPoint Presentation</vt:lpstr>
      <vt:lpstr>PowerPoint Presentation</vt:lpstr>
      <vt:lpstr>PowerPoint Presentation</vt:lpstr>
      <vt:lpstr>PowerPoint Presentation</vt:lpstr>
      <vt:lpstr>ECIDS Guide Outline</vt:lpstr>
      <vt:lpstr>Purpose of the ECIDS Toolkit</vt:lpstr>
      <vt:lpstr>ECIDS Toolkit: Key Points</vt:lpstr>
      <vt:lpstr>ECIDS Scale for Self-Assessment</vt:lpstr>
      <vt:lpstr>Discussion</vt:lpstr>
      <vt:lpstr>Discussion</vt:lpstr>
      <vt:lpstr>Resources</vt:lpstr>
      <vt:lpstr>Resources</vt:lpstr>
    </vt:vector>
  </TitlesOfParts>
  <Company>Office of Early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Mitchell</dc:creator>
  <cp:lastModifiedBy>Jeff Sellers</cp:lastModifiedBy>
  <cp:revision>39</cp:revision>
  <dcterms:created xsi:type="dcterms:W3CDTF">2016-09-12T17:30:06Z</dcterms:created>
  <dcterms:modified xsi:type="dcterms:W3CDTF">2017-04-12T16:17:13Z</dcterms:modified>
</cp:coreProperties>
</file>